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av" ContentType="audio/x-wa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9"/>
  </p:notesMasterIdLst>
  <p:sldIdLst>
    <p:sldId id="541" r:id="rId2"/>
    <p:sldId id="542" r:id="rId3"/>
    <p:sldId id="496" r:id="rId4"/>
    <p:sldId id="543" r:id="rId5"/>
    <p:sldId id="495" r:id="rId6"/>
    <p:sldId id="498" r:id="rId7"/>
    <p:sldId id="537" r:id="rId8"/>
    <p:sldId id="500" r:id="rId9"/>
    <p:sldId id="501" r:id="rId10"/>
    <p:sldId id="502" r:id="rId11"/>
    <p:sldId id="504" r:id="rId12"/>
    <p:sldId id="538" r:id="rId13"/>
    <p:sldId id="505" r:id="rId14"/>
    <p:sldId id="506" r:id="rId15"/>
    <p:sldId id="507" r:id="rId16"/>
    <p:sldId id="508" r:id="rId17"/>
    <p:sldId id="509" r:id="rId18"/>
    <p:sldId id="510" r:id="rId19"/>
    <p:sldId id="512" r:id="rId20"/>
    <p:sldId id="539" r:id="rId21"/>
    <p:sldId id="511" r:id="rId22"/>
    <p:sldId id="513" r:id="rId23"/>
    <p:sldId id="451" r:id="rId24"/>
    <p:sldId id="452" r:id="rId25"/>
    <p:sldId id="453" r:id="rId26"/>
    <p:sldId id="514" r:id="rId27"/>
    <p:sldId id="479" r:id="rId28"/>
    <p:sldId id="544" r:id="rId29"/>
    <p:sldId id="480" r:id="rId30"/>
    <p:sldId id="455" r:id="rId31"/>
    <p:sldId id="456" r:id="rId32"/>
    <p:sldId id="457" r:id="rId33"/>
    <p:sldId id="478" r:id="rId34"/>
    <p:sldId id="515" r:id="rId35"/>
    <p:sldId id="459" r:id="rId36"/>
    <p:sldId id="460" r:id="rId37"/>
    <p:sldId id="545" r:id="rId38"/>
  </p:sldIdLst>
  <p:sldSz cx="9144000" cy="6858000" type="screen4x3"/>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E4E1"/>
    <a:srgbClr val="1BE58A"/>
    <a:srgbClr val="14ECC3"/>
    <a:srgbClr val="C20EB9"/>
    <a:srgbClr val="6C92CA"/>
    <a:srgbClr val="76428E"/>
    <a:srgbClr val="7DB9A2"/>
    <a:srgbClr val="BC14A8"/>
    <a:srgbClr val="6DC99D"/>
    <a:srgbClr val="77BF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63" autoAdjust="0"/>
    <p:restoredTop sz="78009" autoAdjust="0"/>
  </p:normalViewPr>
  <p:slideViewPr>
    <p:cSldViewPr>
      <p:cViewPr varScale="1">
        <p:scale>
          <a:sx n="67" d="100"/>
          <a:sy n="67" d="100"/>
        </p:scale>
        <p:origin x="1312" y="76"/>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notesViewPr>
    <p:cSldViewPr>
      <p:cViewPr varScale="1">
        <p:scale>
          <a:sx n="92" d="100"/>
          <a:sy n="92" d="100"/>
        </p:scale>
        <p:origin x="-373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0219179348315188"/>
          <c:y val="0.21883004576889636"/>
          <c:w val="0.80674771532881906"/>
          <c:h val="0.66022423946999009"/>
        </c:manualLayout>
      </c:layout>
      <c:bar3DChart>
        <c:barDir val="col"/>
        <c:grouping val="clustered"/>
        <c:varyColors val="0"/>
        <c:ser>
          <c:idx val="0"/>
          <c:order val="0"/>
          <c:tx>
            <c:strRef>
              <c:f>Sheet1!$B$1</c:f>
              <c:strCache>
                <c:ptCount val="1"/>
                <c:pt idx="0">
                  <c:v>Growth</c:v>
                </c:pt>
              </c:strCache>
            </c:strRef>
          </c:tx>
          <c:spPr>
            <a:solidFill>
              <a:srgbClr val="0070C0"/>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SP 500</c:v>
                </c:pt>
                <c:pt idx="1">
                  <c:v>R2000</c:v>
                </c:pt>
                <c:pt idx="2">
                  <c:v>EAFE</c:v>
                </c:pt>
                <c:pt idx="3">
                  <c:v>Emerg. Mkts</c:v>
                </c:pt>
                <c:pt idx="4">
                  <c:v>Corporate Bonds</c:v>
                </c:pt>
                <c:pt idx="5">
                  <c:v>Aggregate Bonds</c:v>
                </c:pt>
                <c:pt idx="6">
                  <c:v>Cash</c:v>
                </c:pt>
              </c:strCache>
            </c:strRef>
          </c:cat>
          <c:val>
            <c:numRef>
              <c:f>Sheet1!$B$2:$B$8</c:f>
              <c:numCache>
                <c:formatCode>General</c:formatCode>
                <c:ptCount val="7"/>
                <c:pt idx="0">
                  <c:v>9.5000000000000001E-2</c:v>
                </c:pt>
                <c:pt idx="1">
                  <c:v>9.5000000000000001E-2</c:v>
                </c:pt>
                <c:pt idx="2">
                  <c:v>3.5000000000000003E-2</c:v>
                </c:pt>
                <c:pt idx="3">
                  <c:v>4.4999999999999998E-2</c:v>
                </c:pt>
              </c:numCache>
            </c:numRef>
          </c:val>
          <c:extLst>
            <c:ext xmlns:c16="http://schemas.microsoft.com/office/drawing/2014/chart" uri="{C3380CC4-5D6E-409C-BE32-E72D297353CC}">
              <c16:uniqueId val="{00000000-AD3A-4FF2-A5C4-043CEB1D68D7}"/>
            </c:ext>
          </c:extLst>
        </c:ser>
        <c:ser>
          <c:idx val="1"/>
          <c:order val="1"/>
          <c:tx>
            <c:strRef>
              <c:f>Sheet1!$C$1</c:f>
              <c:strCache>
                <c:ptCount val="1"/>
                <c:pt idx="0">
                  <c:v>Defensive</c:v>
                </c:pt>
              </c:strCache>
            </c:strRef>
          </c:tx>
          <c:spPr>
            <a:solidFill>
              <a:srgbClr val="52E4E1"/>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SP 500</c:v>
                </c:pt>
                <c:pt idx="1">
                  <c:v>R2000</c:v>
                </c:pt>
                <c:pt idx="2">
                  <c:v>EAFE</c:v>
                </c:pt>
                <c:pt idx="3">
                  <c:v>Emerg. Mkts</c:v>
                </c:pt>
                <c:pt idx="4">
                  <c:v>Corporate Bonds</c:v>
                </c:pt>
                <c:pt idx="5">
                  <c:v>Aggregate Bonds</c:v>
                </c:pt>
                <c:pt idx="6">
                  <c:v>Cash</c:v>
                </c:pt>
              </c:strCache>
            </c:strRef>
          </c:cat>
          <c:val>
            <c:numRef>
              <c:f>Sheet1!$C$2:$C$8</c:f>
              <c:numCache>
                <c:formatCode>General</c:formatCode>
                <c:ptCount val="7"/>
                <c:pt idx="4">
                  <c:v>5.3999999999999999E-2</c:v>
                </c:pt>
                <c:pt idx="5">
                  <c:v>3.3000000000000002E-2</c:v>
                </c:pt>
                <c:pt idx="6">
                  <c:v>0.01</c:v>
                </c:pt>
              </c:numCache>
            </c:numRef>
          </c:val>
          <c:extLst>
            <c:ext xmlns:c16="http://schemas.microsoft.com/office/drawing/2014/chart" uri="{C3380CC4-5D6E-409C-BE32-E72D297353CC}">
              <c16:uniqueId val="{00000001-AD3A-4FF2-A5C4-043CEB1D68D7}"/>
            </c:ext>
          </c:extLst>
        </c:ser>
        <c:dLbls>
          <c:showLegendKey val="0"/>
          <c:showVal val="0"/>
          <c:showCatName val="0"/>
          <c:showSerName val="0"/>
          <c:showPercent val="0"/>
          <c:showBubbleSize val="0"/>
        </c:dLbls>
        <c:gapWidth val="150"/>
        <c:shape val="box"/>
        <c:axId val="192816640"/>
        <c:axId val="192818176"/>
        <c:axId val="0"/>
      </c:bar3DChart>
      <c:catAx>
        <c:axId val="192816640"/>
        <c:scaling>
          <c:orientation val="minMax"/>
        </c:scaling>
        <c:delete val="0"/>
        <c:axPos val="b"/>
        <c:numFmt formatCode="0.0%" sourceLinked="0"/>
        <c:majorTickMark val="out"/>
        <c:minorTickMark val="none"/>
        <c:tickLblPos val="low"/>
        <c:txPr>
          <a:bodyPr/>
          <a:lstStyle/>
          <a:p>
            <a:pPr>
              <a:defRPr sz="800" baseline="0"/>
            </a:pPr>
            <a:endParaRPr lang="en-US"/>
          </a:p>
        </c:txPr>
        <c:crossAx val="192818176"/>
        <c:crosses val="autoZero"/>
        <c:auto val="1"/>
        <c:lblAlgn val="ctr"/>
        <c:lblOffset val="100"/>
        <c:noMultiLvlLbl val="0"/>
      </c:catAx>
      <c:valAx>
        <c:axId val="192818176"/>
        <c:scaling>
          <c:orientation val="minMax"/>
        </c:scaling>
        <c:delete val="0"/>
        <c:axPos val="l"/>
        <c:majorGridlines/>
        <c:numFmt formatCode="0.0%" sourceLinked="0"/>
        <c:majorTickMark val="out"/>
        <c:minorTickMark val="none"/>
        <c:tickLblPos val="nextTo"/>
        <c:txPr>
          <a:bodyPr/>
          <a:lstStyle/>
          <a:p>
            <a:pPr>
              <a:defRPr sz="1400"/>
            </a:pPr>
            <a:endParaRPr lang="en-US"/>
          </a:p>
        </c:txPr>
        <c:crossAx val="192816640"/>
        <c:crosses val="autoZero"/>
        <c:crossBetween val="between"/>
        <c:majorUnit val="2.0000000000000004E-2"/>
      </c:valAx>
    </c:plotArea>
    <c:legend>
      <c:legendPos val="r"/>
      <c:layout>
        <c:manualLayout>
          <c:xMode val="edge"/>
          <c:yMode val="edge"/>
          <c:x val="0.3440123251273125"/>
          <c:y val="0.19389912094659359"/>
          <c:w val="0.40806522732010231"/>
          <c:h val="0.2106414442097177"/>
        </c:manualLayout>
      </c:layout>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9F35BE-D488-44EA-B07D-3FEE391FA58E}" type="datetimeFigureOut">
              <a:rPr lang="en-US" smtClean="0"/>
              <a:t>7/16/2020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139BDC-6F61-4D11-AA74-E8947282EBE5}" type="slidenum">
              <a:rPr lang="en-US" smtClean="0"/>
              <a:t>‹#›</a:t>
            </a:fld>
            <a:endParaRPr lang="en-US"/>
          </a:p>
        </p:txBody>
      </p:sp>
    </p:spTree>
    <p:extLst>
      <p:ext uri="{BB962C8B-B14F-4D97-AF65-F5344CB8AC3E}">
        <p14:creationId xmlns:p14="http://schemas.microsoft.com/office/powerpoint/2010/main" val="1703156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Develop your skills, advance your education</a:t>
            </a:r>
          </a:p>
          <a:p>
            <a:pPr lvl="2"/>
            <a:r>
              <a:rPr lang="en-US" dirty="0"/>
              <a:t>Advanced degrees, relevant certifications, workshops, conferences, webinars, books, articles, white papers, publications, blogs, news</a:t>
            </a:r>
          </a:p>
          <a:p>
            <a:r>
              <a:rPr lang="en-US" dirty="0"/>
              <a:t>Learning</a:t>
            </a:r>
            <a:r>
              <a:rPr lang="en-US" baseline="0" dirty="0"/>
              <a:t> a new skill can help develop passions and interests in life</a:t>
            </a:r>
            <a:endParaRPr lang="en-US" dirty="0"/>
          </a:p>
        </p:txBody>
      </p:sp>
      <p:sp>
        <p:nvSpPr>
          <p:cNvPr id="4" name="Slide Number Placeholder 3"/>
          <p:cNvSpPr>
            <a:spLocks noGrp="1"/>
          </p:cNvSpPr>
          <p:nvPr>
            <p:ph type="sldNum" sz="quarter" idx="10"/>
          </p:nvPr>
        </p:nvSpPr>
        <p:spPr/>
        <p:txBody>
          <a:bodyPr/>
          <a:lstStyle/>
          <a:p>
            <a:fld id="{75BBAAD7-B2E9-4858-80BA-0B26676D19EC}" type="slidenum">
              <a:rPr lang="en-US" smtClean="0"/>
              <a:t>9</a:t>
            </a:fld>
            <a:endParaRPr lang="en-US"/>
          </a:p>
        </p:txBody>
      </p:sp>
    </p:spTree>
    <p:extLst>
      <p:ext uri="{BB962C8B-B14F-4D97-AF65-F5344CB8AC3E}">
        <p14:creationId xmlns:p14="http://schemas.microsoft.com/office/powerpoint/2010/main" val="2536261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Body is</a:t>
            </a:r>
            <a:r>
              <a:rPr lang="en-US" baseline="0" dirty="0"/>
              <a:t> like a well-oiled machine. (</a:t>
            </a:r>
            <a:r>
              <a:rPr lang="en-US" baseline="0" dirty="0" err="1"/>
              <a:t>Lifehack</a:t>
            </a:r>
            <a:r>
              <a:rPr lang="en-US" baseline="0" dirty="0"/>
              <a:t>)</a:t>
            </a:r>
          </a:p>
          <a:p>
            <a:pPr marL="171450" indent="-171450">
              <a:buFontTx/>
              <a:buChar char="-"/>
            </a:pPr>
            <a:r>
              <a:rPr lang="en-US" baseline="0" dirty="0"/>
              <a:t>Give it high quality fuel. Make healthy food choices</a:t>
            </a:r>
          </a:p>
          <a:p>
            <a:pPr marL="171450" indent="-171450">
              <a:buFontTx/>
              <a:buChar char="-"/>
            </a:pPr>
            <a:r>
              <a:rPr lang="en-US" baseline="0" dirty="0"/>
              <a:t>Don’t push it too hard. Rest and relax often. Don’t overload your system. </a:t>
            </a:r>
          </a:p>
          <a:p>
            <a:pPr marL="171450" indent="-171450">
              <a:buFontTx/>
              <a:buChar char="-"/>
            </a:pPr>
            <a:r>
              <a:rPr lang="en-US" baseline="0" dirty="0"/>
              <a:t>Get regular and necessary maintenance. Go to the doctor when sick. </a:t>
            </a:r>
          </a:p>
          <a:p>
            <a:pPr marL="171450" indent="-171450">
              <a:buFontTx/>
              <a:buChar char="-"/>
            </a:pPr>
            <a:r>
              <a:rPr lang="en-US" baseline="0" dirty="0"/>
              <a:t>Polish the exterior? Haircuts. Clothes that make you feel confident.</a:t>
            </a:r>
          </a:p>
          <a:p>
            <a:pPr marL="171450" indent="-171450">
              <a:buFontTx/>
              <a:buChar char="-"/>
            </a:pPr>
            <a:endParaRPr lang="en-US" baseline="0" dirty="0"/>
          </a:p>
          <a:p>
            <a:pPr marL="0" indent="0">
              <a:buFontTx/>
              <a:buNone/>
            </a:pPr>
            <a:r>
              <a:rPr lang="en-US" baseline="0" dirty="0"/>
              <a:t>Exercise gives you confidence to take on the day because of how you look and feel</a:t>
            </a:r>
          </a:p>
          <a:p>
            <a:pPr marL="0" indent="0">
              <a:buFontTx/>
              <a:buNone/>
            </a:pPr>
            <a:r>
              <a:rPr lang="en-US" baseline="0" dirty="0"/>
              <a:t>Benefits: improved energy levels, less time lost to illness, improved health and Body, reduce chances of chronic Illness later in life, increased mental energy, boosted body image</a:t>
            </a:r>
          </a:p>
          <a:p>
            <a:pPr marL="0" indent="0">
              <a:buFontTx/>
              <a:buNone/>
            </a:pPr>
            <a:r>
              <a:rPr lang="en-US" baseline="0" dirty="0"/>
              <a:t>Do something daily to invest in health</a:t>
            </a:r>
          </a:p>
          <a:p>
            <a:pPr marL="0" indent="0">
              <a:buFontTx/>
              <a:buNone/>
            </a:pPr>
            <a:endParaRPr lang="en-US" dirty="0"/>
          </a:p>
        </p:txBody>
      </p:sp>
      <p:sp>
        <p:nvSpPr>
          <p:cNvPr id="4" name="Slide Number Placeholder 3"/>
          <p:cNvSpPr>
            <a:spLocks noGrp="1"/>
          </p:cNvSpPr>
          <p:nvPr>
            <p:ph type="sldNum" sz="quarter" idx="10"/>
          </p:nvPr>
        </p:nvSpPr>
        <p:spPr/>
        <p:txBody>
          <a:bodyPr/>
          <a:lstStyle/>
          <a:p>
            <a:fld id="{75BBAAD7-B2E9-4858-80BA-0B26676D19EC}" type="slidenum">
              <a:rPr lang="en-US" smtClean="0"/>
              <a:t>10</a:t>
            </a:fld>
            <a:endParaRPr lang="en-US"/>
          </a:p>
        </p:txBody>
      </p:sp>
    </p:spTree>
    <p:extLst>
      <p:ext uri="{BB962C8B-B14F-4D97-AF65-F5344CB8AC3E}">
        <p14:creationId xmlns:p14="http://schemas.microsoft.com/office/powerpoint/2010/main" val="791637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Body is</a:t>
            </a:r>
            <a:r>
              <a:rPr lang="en-US" baseline="0" dirty="0"/>
              <a:t> like a well-oiled machine. (</a:t>
            </a:r>
            <a:r>
              <a:rPr lang="en-US" baseline="0" dirty="0" err="1"/>
              <a:t>Lifehack</a:t>
            </a:r>
            <a:r>
              <a:rPr lang="en-US" baseline="0" dirty="0"/>
              <a:t>)</a:t>
            </a:r>
          </a:p>
          <a:p>
            <a:pPr marL="171450" indent="-171450">
              <a:buFontTx/>
              <a:buChar char="-"/>
            </a:pPr>
            <a:r>
              <a:rPr lang="en-US" baseline="0" dirty="0"/>
              <a:t>Give it high quality fuel. Make healthy food choices</a:t>
            </a:r>
          </a:p>
          <a:p>
            <a:pPr marL="171450" indent="-171450">
              <a:buFontTx/>
              <a:buChar char="-"/>
            </a:pPr>
            <a:r>
              <a:rPr lang="en-US" baseline="0" dirty="0"/>
              <a:t>Don’t push it too hard. Rest and relax often. Don’t overload your system. </a:t>
            </a:r>
          </a:p>
          <a:p>
            <a:pPr marL="171450" indent="-171450">
              <a:buFontTx/>
              <a:buChar char="-"/>
            </a:pPr>
            <a:r>
              <a:rPr lang="en-US" baseline="0" dirty="0"/>
              <a:t>Get regular and necessary maintenance. Go to the doctor when sick. </a:t>
            </a:r>
          </a:p>
          <a:p>
            <a:pPr marL="171450" indent="-171450">
              <a:buFontTx/>
              <a:buChar char="-"/>
            </a:pPr>
            <a:r>
              <a:rPr lang="en-US" baseline="0" dirty="0"/>
              <a:t>Polish the exterior? Haircuts. Clothes that make you feel confident.</a:t>
            </a:r>
          </a:p>
          <a:p>
            <a:pPr marL="171450" indent="-171450">
              <a:buFontTx/>
              <a:buChar char="-"/>
            </a:pPr>
            <a:endParaRPr lang="en-US" baseline="0" dirty="0"/>
          </a:p>
          <a:p>
            <a:pPr marL="0" indent="0">
              <a:buFontTx/>
              <a:buNone/>
            </a:pPr>
            <a:r>
              <a:rPr lang="en-US" baseline="0" dirty="0"/>
              <a:t>Exercise gives you confidence to take on the day because of how you look and feel</a:t>
            </a:r>
          </a:p>
          <a:p>
            <a:pPr marL="0" indent="0">
              <a:buFontTx/>
              <a:buNone/>
            </a:pPr>
            <a:r>
              <a:rPr lang="en-US" baseline="0" dirty="0"/>
              <a:t>Benefits: improved energy levels, less time lost to illness, improved health and Body, reduce chances of chronic Illness later in life, increased mental energy, boosted body image</a:t>
            </a:r>
          </a:p>
          <a:p>
            <a:pPr marL="0" indent="0">
              <a:buFontTx/>
              <a:buNone/>
            </a:pPr>
            <a:r>
              <a:rPr lang="en-US" baseline="0" dirty="0"/>
              <a:t>Do something daily to invest in health</a:t>
            </a:r>
          </a:p>
          <a:p>
            <a:pPr marL="0" indent="0">
              <a:buFontTx/>
              <a:buNone/>
            </a:pPr>
            <a:endParaRPr lang="en-US" dirty="0"/>
          </a:p>
        </p:txBody>
      </p:sp>
      <p:sp>
        <p:nvSpPr>
          <p:cNvPr id="4" name="Slide Number Placeholder 3"/>
          <p:cNvSpPr>
            <a:spLocks noGrp="1"/>
          </p:cNvSpPr>
          <p:nvPr>
            <p:ph type="sldNum" sz="quarter" idx="10"/>
          </p:nvPr>
        </p:nvSpPr>
        <p:spPr/>
        <p:txBody>
          <a:bodyPr/>
          <a:lstStyle/>
          <a:p>
            <a:fld id="{75BBAAD7-B2E9-4858-80BA-0B26676D19EC}" type="slidenum">
              <a:rPr lang="en-US" smtClean="0"/>
              <a:t>11</a:t>
            </a:fld>
            <a:endParaRPr lang="en-US"/>
          </a:p>
        </p:txBody>
      </p:sp>
    </p:spTree>
    <p:extLst>
      <p:ext uri="{BB962C8B-B14F-4D97-AF65-F5344CB8AC3E}">
        <p14:creationId xmlns:p14="http://schemas.microsoft.com/office/powerpoint/2010/main" val="791637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Body is</a:t>
            </a:r>
            <a:r>
              <a:rPr lang="en-US" baseline="0" dirty="0"/>
              <a:t> like a well-oiled machine. (</a:t>
            </a:r>
            <a:r>
              <a:rPr lang="en-US" baseline="0" dirty="0" err="1"/>
              <a:t>Lifehack</a:t>
            </a:r>
            <a:r>
              <a:rPr lang="en-US" baseline="0" dirty="0"/>
              <a:t>)</a:t>
            </a:r>
          </a:p>
          <a:p>
            <a:pPr marL="171450" indent="-171450">
              <a:buFontTx/>
              <a:buChar char="-"/>
            </a:pPr>
            <a:r>
              <a:rPr lang="en-US" baseline="0" dirty="0"/>
              <a:t>Give it high quality fuel. Make healthy food choices</a:t>
            </a:r>
          </a:p>
          <a:p>
            <a:pPr marL="171450" indent="-171450">
              <a:buFontTx/>
              <a:buChar char="-"/>
            </a:pPr>
            <a:r>
              <a:rPr lang="en-US" baseline="0" dirty="0"/>
              <a:t>Don’t push it too hard. Rest and relax often. Don’t overload your system. </a:t>
            </a:r>
          </a:p>
          <a:p>
            <a:pPr marL="171450" indent="-171450">
              <a:buFontTx/>
              <a:buChar char="-"/>
            </a:pPr>
            <a:r>
              <a:rPr lang="en-US" baseline="0" dirty="0"/>
              <a:t>Get regular and necessary maintenance. Go to the doctor when sick. </a:t>
            </a:r>
          </a:p>
          <a:p>
            <a:pPr marL="171450" indent="-171450">
              <a:buFontTx/>
              <a:buChar char="-"/>
            </a:pPr>
            <a:r>
              <a:rPr lang="en-US" baseline="0" dirty="0"/>
              <a:t>Polish the exterior? Haircuts. Clothes that make you feel confident.</a:t>
            </a:r>
          </a:p>
          <a:p>
            <a:pPr marL="171450" indent="-171450">
              <a:buFontTx/>
              <a:buChar char="-"/>
            </a:pPr>
            <a:endParaRPr lang="en-US" baseline="0" dirty="0"/>
          </a:p>
          <a:p>
            <a:pPr marL="0" indent="0">
              <a:buFontTx/>
              <a:buNone/>
            </a:pPr>
            <a:r>
              <a:rPr lang="en-US" baseline="0" dirty="0"/>
              <a:t>Exercise gives you confidence to take on the day because of how you look and feel</a:t>
            </a:r>
          </a:p>
          <a:p>
            <a:pPr marL="0" indent="0">
              <a:buFontTx/>
              <a:buNone/>
            </a:pPr>
            <a:r>
              <a:rPr lang="en-US" baseline="0" dirty="0"/>
              <a:t>Benefits: improved energy levels, less time lost to illness, improved health and Body, reduce chances of chronic Illness later in life, increased mental energy, boosted body image</a:t>
            </a:r>
          </a:p>
          <a:p>
            <a:pPr marL="0" indent="0">
              <a:buFontTx/>
              <a:buNone/>
            </a:pPr>
            <a:r>
              <a:rPr lang="en-US" baseline="0" dirty="0"/>
              <a:t>Do something daily to invest in health</a:t>
            </a:r>
          </a:p>
          <a:p>
            <a:pPr marL="0" indent="0">
              <a:buFontTx/>
              <a:buNone/>
            </a:pPr>
            <a:endParaRPr lang="en-US" dirty="0"/>
          </a:p>
        </p:txBody>
      </p:sp>
      <p:sp>
        <p:nvSpPr>
          <p:cNvPr id="4" name="Slide Number Placeholder 3"/>
          <p:cNvSpPr>
            <a:spLocks noGrp="1"/>
          </p:cNvSpPr>
          <p:nvPr>
            <p:ph type="sldNum" sz="quarter" idx="10"/>
          </p:nvPr>
        </p:nvSpPr>
        <p:spPr/>
        <p:txBody>
          <a:bodyPr/>
          <a:lstStyle/>
          <a:p>
            <a:fld id="{75BBAAD7-B2E9-4858-80BA-0B26676D19EC}" type="slidenum">
              <a:rPr lang="en-US" smtClean="0"/>
              <a:t>13</a:t>
            </a:fld>
            <a:endParaRPr lang="en-US"/>
          </a:p>
        </p:txBody>
      </p:sp>
    </p:spTree>
    <p:extLst>
      <p:ext uri="{BB962C8B-B14F-4D97-AF65-F5344CB8AC3E}">
        <p14:creationId xmlns:p14="http://schemas.microsoft.com/office/powerpoint/2010/main" val="791637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Body is</a:t>
            </a:r>
            <a:r>
              <a:rPr lang="en-US" baseline="0" dirty="0"/>
              <a:t> like a well-oiled machine. (</a:t>
            </a:r>
            <a:r>
              <a:rPr lang="en-US" baseline="0" dirty="0" err="1"/>
              <a:t>Lifehack</a:t>
            </a:r>
            <a:r>
              <a:rPr lang="en-US" baseline="0" dirty="0"/>
              <a:t>)</a:t>
            </a:r>
          </a:p>
          <a:p>
            <a:pPr marL="171450" indent="-171450">
              <a:buFontTx/>
              <a:buChar char="-"/>
            </a:pPr>
            <a:r>
              <a:rPr lang="en-US" baseline="0" dirty="0"/>
              <a:t>Give it high quality fuel. Make healthy food choices</a:t>
            </a:r>
          </a:p>
          <a:p>
            <a:pPr marL="171450" indent="-171450">
              <a:buFontTx/>
              <a:buChar char="-"/>
            </a:pPr>
            <a:r>
              <a:rPr lang="en-US" baseline="0" dirty="0"/>
              <a:t>Don’t push it too hard. Rest and relax often. Don’t overload your system. </a:t>
            </a:r>
          </a:p>
          <a:p>
            <a:pPr marL="171450" indent="-171450">
              <a:buFontTx/>
              <a:buChar char="-"/>
            </a:pPr>
            <a:r>
              <a:rPr lang="en-US" baseline="0" dirty="0"/>
              <a:t>Get regular and necessary maintenance. Go to the doctor when sick. </a:t>
            </a:r>
          </a:p>
          <a:p>
            <a:pPr marL="171450" indent="-171450">
              <a:buFontTx/>
              <a:buChar char="-"/>
            </a:pPr>
            <a:r>
              <a:rPr lang="en-US" baseline="0" dirty="0"/>
              <a:t>Polish the exterior? Haircuts. Clothes that make you feel confident.</a:t>
            </a:r>
          </a:p>
          <a:p>
            <a:pPr marL="171450" indent="-171450">
              <a:buFontTx/>
              <a:buChar char="-"/>
            </a:pPr>
            <a:endParaRPr lang="en-US" baseline="0" dirty="0"/>
          </a:p>
          <a:p>
            <a:pPr marL="0" indent="0">
              <a:buFontTx/>
              <a:buNone/>
            </a:pPr>
            <a:r>
              <a:rPr lang="en-US" baseline="0" dirty="0"/>
              <a:t>Exercise gives you confidence to take on the day because of how you look and feel</a:t>
            </a:r>
          </a:p>
          <a:p>
            <a:pPr marL="0" indent="0">
              <a:buFontTx/>
              <a:buNone/>
            </a:pPr>
            <a:r>
              <a:rPr lang="en-US" baseline="0" dirty="0"/>
              <a:t>Benefits: improved energy levels, less time lost to illness, improved health and Body, reduce chances of chronic Illness later in life, increased mental energy, boosted body image</a:t>
            </a:r>
          </a:p>
          <a:p>
            <a:pPr marL="0" indent="0">
              <a:buFontTx/>
              <a:buNone/>
            </a:pPr>
            <a:r>
              <a:rPr lang="en-US" baseline="0" dirty="0"/>
              <a:t>Do something daily to invest in health</a:t>
            </a:r>
          </a:p>
          <a:p>
            <a:pPr marL="0" indent="0">
              <a:buFontTx/>
              <a:buNone/>
            </a:pPr>
            <a:endParaRPr lang="en-US" dirty="0"/>
          </a:p>
        </p:txBody>
      </p:sp>
      <p:sp>
        <p:nvSpPr>
          <p:cNvPr id="4" name="Slide Number Placeholder 3"/>
          <p:cNvSpPr>
            <a:spLocks noGrp="1"/>
          </p:cNvSpPr>
          <p:nvPr>
            <p:ph type="sldNum" sz="quarter" idx="10"/>
          </p:nvPr>
        </p:nvSpPr>
        <p:spPr/>
        <p:txBody>
          <a:bodyPr/>
          <a:lstStyle/>
          <a:p>
            <a:fld id="{75BBAAD7-B2E9-4858-80BA-0B26676D19EC}" type="slidenum">
              <a:rPr lang="en-US" smtClean="0"/>
              <a:t>14</a:t>
            </a:fld>
            <a:endParaRPr lang="en-US"/>
          </a:p>
        </p:txBody>
      </p:sp>
    </p:spTree>
    <p:extLst>
      <p:ext uri="{BB962C8B-B14F-4D97-AF65-F5344CB8AC3E}">
        <p14:creationId xmlns:p14="http://schemas.microsoft.com/office/powerpoint/2010/main" val="791637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Nurture Mind (Life</a:t>
            </a:r>
            <a:r>
              <a:rPr lang="en-US" baseline="0" dirty="0"/>
              <a:t> hack)</a:t>
            </a:r>
          </a:p>
          <a:p>
            <a:r>
              <a:rPr lang="en-US" baseline="0" dirty="0"/>
              <a:t>- </a:t>
            </a:r>
            <a:r>
              <a:rPr lang="en-US" dirty="0"/>
              <a:t>Allows you to have more to give now and in the future, more knowledge, more compassion, more ideas, </a:t>
            </a:r>
          </a:p>
          <a:p>
            <a:r>
              <a:rPr lang="en-US" dirty="0"/>
              <a:t>- Expand Your Mind (Life Hack)Read, explore culture, Keep your mind active (word games – even words with friends, board games, using brain to perform simple calculations</a:t>
            </a:r>
          </a:p>
          <a:p>
            <a:endParaRPr lang="en-US" dirty="0"/>
          </a:p>
        </p:txBody>
      </p:sp>
      <p:sp>
        <p:nvSpPr>
          <p:cNvPr id="4" name="Slide Number Placeholder 3"/>
          <p:cNvSpPr>
            <a:spLocks noGrp="1"/>
          </p:cNvSpPr>
          <p:nvPr>
            <p:ph type="sldNum" sz="quarter" idx="10"/>
          </p:nvPr>
        </p:nvSpPr>
        <p:spPr/>
        <p:txBody>
          <a:bodyPr/>
          <a:lstStyle/>
          <a:p>
            <a:fld id="{75BBAAD7-B2E9-4858-80BA-0B26676D19EC}" type="slidenum">
              <a:rPr lang="en-US" smtClean="0"/>
              <a:t>17</a:t>
            </a:fld>
            <a:endParaRPr lang="en-US"/>
          </a:p>
        </p:txBody>
      </p:sp>
    </p:spTree>
    <p:extLst>
      <p:ext uri="{BB962C8B-B14F-4D97-AF65-F5344CB8AC3E}">
        <p14:creationId xmlns:p14="http://schemas.microsoft.com/office/powerpoint/2010/main" val="1722598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Nurture Mind (Life</a:t>
            </a:r>
            <a:r>
              <a:rPr lang="en-US" baseline="0" dirty="0"/>
              <a:t> hack)</a:t>
            </a:r>
          </a:p>
          <a:p>
            <a:r>
              <a:rPr lang="en-US" baseline="0" dirty="0"/>
              <a:t>- </a:t>
            </a:r>
            <a:r>
              <a:rPr lang="en-US" dirty="0"/>
              <a:t>Allows you to have more to give now and in the future, more knowledge, more compassion, more ideas, </a:t>
            </a:r>
          </a:p>
          <a:p>
            <a:r>
              <a:rPr lang="en-US" dirty="0"/>
              <a:t>- Expand Your Mind (Life Hack)Read, explore culture, Keep your mind active (word games – even words with friends, board games, using brain to perform simple calculations</a:t>
            </a:r>
          </a:p>
          <a:p>
            <a:endParaRPr lang="en-US" dirty="0"/>
          </a:p>
        </p:txBody>
      </p:sp>
      <p:sp>
        <p:nvSpPr>
          <p:cNvPr id="4" name="Slide Number Placeholder 3"/>
          <p:cNvSpPr>
            <a:spLocks noGrp="1"/>
          </p:cNvSpPr>
          <p:nvPr>
            <p:ph type="sldNum" sz="quarter" idx="10"/>
          </p:nvPr>
        </p:nvSpPr>
        <p:spPr/>
        <p:txBody>
          <a:bodyPr/>
          <a:lstStyle/>
          <a:p>
            <a:fld id="{75BBAAD7-B2E9-4858-80BA-0B26676D19EC}" type="slidenum">
              <a:rPr lang="en-US" smtClean="0"/>
              <a:t>18</a:t>
            </a:fld>
            <a:endParaRPr lang="en-US"/>
          </a:p>
        </p:txBody>
      </p:sp>
    </p:spTree>
    <p:extLst>
      <p:ext uri="{BB962C8B-B14F-4D97-AF65-F5344CB8AC3E}">
        <p14:creationId xmlns:p14="http://schemas.microsoft.com/office/powerpoint/2010/main" val="1722598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Body is</a:t>
            </a:r>
            <a:r>
              <a:rPr lang="en-US" baseline="0" dirty="0"/>
              <a:t> like a well-oiled machine. (</a:t>
            </a:r>
            <a:r>
              <a:rPr lang="en-US" baseline="0" dirty="0" err="1"/>
              <a:t>Lifehack</a:t>
            </a:r>
            <a:r>
              <a:rPr lang="en-US" baseline="0" dirty="0"/>
              <a:t>)</a:t>
            </a:r>
          </a:p>
          <a:p>
            <a:pPr marL="171450" indent="-171450">
              <a:buFontTx/>
              <a:buChar char="-"/>
            </a:pPr>
            <a:r>
              <a:rPr lang="en-US" baseline="0" dirty="0"/>
              <a:t>Give it high quality fuel. Make healthy food choices</a:t>
            </a:r>
          </a:p>
          <a:p>
            <a:pPr marL="171450" indent="-171450">
              <a:buFontTx/>
              <a:buChar char="-"/>
            </a:pPr>
            <a:r>
              <a:rPr lang="en-US" baseline="0" dirty="0"/>
              <a:t>Don’t push it too hard. Rest and relax often. Don’t overload your system. </a:t>
            </a:r>
          </a:p>
          <a:p>
            <a:pPr marL="171450" indent="-171450">
              <a:buFontTx/>
              <a:buChar char="-"/>
            </a:pPr>
            <a:r>
              <a:rPr lang="en-US" baseline="0" dirty="0"/>
              <a:t>Get regular and necessary maintenance. Go to the doctor when sick. </a:t>
            </a:r>
          </a:p>
          <a:p>
            <a:pPr marL="171450" indent="-171450">
              <a:buFontTx/>
              <a:buChar char="-"/>
            </a:pPr>
            <a:r>
              <a:rPr lang="en-US" baseline="0" dirty="0"/>
              <a:t>Polish the exterior? Haircuts. Clothes that make you feel confident.</a:t>
            </a:r>
          </a:p>
          <a:p>
            <a:pPr marL="171450" indent="-171450">
              <a:buFontTx/>
              <a:buChar char="-"/>
            </a:pPr>
            <a:endParaRPr lang="en-US" baseline="0" dirty="0"/>
          </a:p>
          <a:p>
            <a:pPr marL="0" indent="0">
              <a:buFontTx/>
              <a:buNone/>
            </a:pPr>
            <a:r>
              <a:rPr lang="en-US" baseline="0" dirty="0"/>
              <a:t>Exercise gives you confidence to take on the day because of how you look and feel</a:t>
            </a:r>
          </a:p>
          <a:p>
            <a:pPr marL="0" indent="0">
              <a:buFontTx/>
              <a:buNone/>
            </a:pPr>
            <a:r>
              <a:rPr lang="en-US" baseline="0" dirty="0"/>
              <a:t>Benefits: improved energy levels, less time lost to illness, improved health and Body, reduce chances of chronic Illness later in life, increased mental energy, boosted body image</a:t>
            </a:r>
          </a:p>
          <a:p>
            <a:pPr marL="0" indent="0">
              <a:buFontTx/>
              <a:buNone/>
            </a:pPr>
            <a:r>
              <a:rPr lang="en-US" baseline="0" dirty="0"/>
              <a:t>Do something daily to invest in health</a:t>
            </a:r>
          </a:p>
          <a:p>
            <a:pPr marL="0" indent="0">
              <a:buFontTx/>
              <a:buNone/>
            </a:pPr>
            <a:endParaRPr lang="en-US" dirty="0"/>
          </a:p>
        </p:txBody>
      </p:sp>
      <p:sp>
        <p:nvSpPr>
          <p:cNvPr id="4" name="Slide Number Placeholder 3"/>
          <p:cNvSpPr>
            <a:spLocks noGrp="1"/>
          </p:cNvSpPr>
          <p:nvPr>
            <p:ph type="sldNum" sz="quarter" idx="10"/>
          </p:nvPr>
        </p:nvSpPr>
        <p:spPr/>
        <p:txBody>
          <a:bodyPr/>
          <a:lstStyle/>
          <a:p>
            <a:fld id="{75BBAAD7-B2E9-4858-80BA-0B26676D19EC}" type="slidenum">
              <a:rPr lang="en-US" smtClean="0"/>
              <a:t>19</a:t>
            </a:fld>
            <a:endParaRPr lang="en-US"/>
          </a:p>
        </p:txBody>
      </p:sp>
    </p:spTree>
    <p:extLst>
      <p:ext uri="{BB962C8B-B14F-4D97-AF65-F5344CB8AC3E}">
        <p14:creationId xmlns:p14="http://schemas.microsoft.com/office/powerpoint/2010/main" val="791637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Nurture Mind (Life</a:t>
            </a:r>
            <a:r>
              <a:rPr lang="en-US" baseline="0" dirty="0"/>
              <a:t> hack)</a:t>
            </a:r>
          </a:p>
          <a:p>
            <a:r>
              <a:rPr lang="en-US" baseline="0" dirty="0"/>
              <a:t>- </a:t>
            </a:r>
            <a:r>
              <a:rPr lang="en-US" dirty="0"/>
              <a:t>Allows you to have more to give now and in the future, more knowledge, more compassion, more ideas, </a:t>
            </a:r>
          </a:p>
          <a:p>
            <a:r>
              <a:rPr lang="en-US" dirty="0"/>
              <a:t>- Expand Your Mind (Life Hack)Read, explore culture, Keep your mind active (word games – even words with friends, board games, using brain to perform simple calculations</a:t>
            </a:r>
          </a:p>
          <a:p>
            <a:endParaRPr lang="en-US" dirty="0"/>
          </a:p>
        </p:txBody>
      </p:sp>
      <p:sp>
        <p:nvSpPr>
          <p:cNvPr id="4" name="Slide Number Placeholder 3"/>
          <p:cNvSpPr>
            <a:spLocks noGrp="1"/>
          </p:cNvSpPr>
          <p:nvPr>
            <p:ph type="sldNum" sz="quarter" idx="10"/>
          </p:nvPr>
        </p:nvSpPr>
        <p:spPr/>
        <p:txBody>
          <a:bodyPr/>
          <a:lstStyle/>
          <a:p>
            <a:fld id="{75BBAAD7-B2E9-4858-80BA-0B26676D19EC}" type="slidenum">
              <a:rPr lang="en-US" smtClean="0"/>
              <a:t>21</a:t>
            </a:fld>
            <a:endParaRPr lang="en-US"/>
          </a:p>
        </p:txBody>
      </p:sp>
    </p:spTree>
    <p:extLst>
      <p:ext uri="{BB962C8B-B14F-4D97-AF65-F5344CB8AC3E}">
        <p14:creationId xmlns:p14="http://schemas.microsoft.com/office/powerpoint/2010/main" val="17225980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audio" Target="../media/audio1.wav"/><Relationship Id="rId4"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audio" Target="../media/audio1.wav"/><Relationship Id="rId4"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7764621" y="1174097"/>
            <a:ext cx="2286000" cy="381000"/>
          </a:xfrm>
        </p:spPr>
        <p:txBody>
          <a:bodyPr/>
          <a:lstStyle/>
          <a:p>
            <a:fld id="{A9D05237-F9AF-4CA3-8B7D-CEFB38B257C3}" type="datetimeFigureOut">
              <a:rPr lang="en-US" smtClean="0"/>
              <a:t>7/16/2020</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rgbClr val="0070C0"/>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rgbClr val="0070C0"/>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rgbClr val="52E4E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bwMode="auto">
          <a:xfrm>
            <a:off x="1325544" y="4928702"/>
            <a:ext cx="609600" cy="517524"/>
          </a:xfrm>
        </p:spPr>
        <p:txBody>
          <a:bodyPr/>
          <a:lstStyle/>
          <a:p>
            <a:fld id="{4EB2C1DA-D60D-4805-B553-92D7CB3E8F81}" type="slidenum">
              <a:rPr lang="en-US" smtClean="0"/>
              <a:t>‹#›</a:t>
            </a:fld>
            <a:endParaRPr lang="en-US"/>
          </a:p>
        </p:txBody>
      </p:sp>
      <p:pic>
        <p:nvPicPr>
          <p:cNvPr id="1331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25143" y="6248400"/>
            <a:ext cx="23590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sndAc>
          <p:stSnd>
            <p:snd r:embed="rId1" name="ARROW.WAV"/>
          </p:stSnd>
        </p:sndAc>
      </p:transition>
    </mc:Choice>
    <mc:Fallback xmlns="">
      <p:transition spd="slow">
        <p:sndAc>
          <p:stSnd>
            <p:snd r:embed="rId4" name="ARROW.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9D05237-F9AF-4CA3-8B7D-CEFB38B257C3}" type="datetimeFigureOut">
              <a:rPr lang="en-US" smtClean="0"/>
              <a:t>7/16/2020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B2C1DA-D60D-4805-B553-92D7CB3E8F8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sndAc>
          <p:stSnd>
            <p:snd r:embed="rId1" name="ARROW.WAV"/>
          </p:stSnd>
        </p:sndAc>
      </p:transition>
    </mc:Choice>
    <mc:Fallback xmlns="">
      <p:transition spd="slow">
        <p:sndAc>
          <p:stSnd>
            <p:snd r:embed="rId3" name="ARROW.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9D05237-F9AF-4CA3-8B7D-CEFB38B257C3}" type="datetimeFigureOut">
              <a:rPr lang="en-US" smtClean="0"/>
              <a:t>7/16/2020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B2C1DA-D60D-4805-B553-92D7CB3E8F8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sndAc>
          <p:stSnd>
            <p:snd r:embed="rId1" name="ARROW.WAV"/>
          </p:stSnd>
        </p:sndAc>
      </p:transition>
    </mc:Choice>
    <mc:Fallback xmlns="">
      <p:transition spd="slow">
        <p:sndAc>
          <p:stSnd>
            <p:snd r:embed="rId3" name="ARROW.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7" name="Rectangle 16"/>
          <p:cNvSpPr/>
          <p:nvPr userDrawn="1"/>
        </p:nvSpPr>
        <p:spPr bwMode="auto">
          <a:xfrm>
            <a:off x="381000" y="0"/>
            <a:ext cx="609600" cy="6858000"/>
          </a:xfrm>
          <a:prstGeom prst="rect">
            <a:avLst/>
          </a:prstGeom>
          <a:solidFill>
            <a:srgbClr val="0070C0"/>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8" name="Rectangle 17"/>
          <p:cNvSpPr/>
          <p:nvPr userDrawn="1"/>
        </p:nvSpPr>
        <p:spPr bwMode="auto">
          <a:xfrm>
            <a:off x="276336" y="0"/>
            <a:ext cx="104664" cy="6858000"/>
          </a:xfrm>
          <a:prstGeom prst="rect">
            <a:avLst/>
          </a:prstGeom>
          <a:solidFill>
            <a:srgbClr val="0070C0"/>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userDrawn="1"/>
        </p:nvSpPr>
        <p:spPr bwMode="auto">
          <a:xfrm>
            <a:off x="1141320" y="0"/>
            <a:ext cx="230280" cy="6858000"/>
          </a:xfrm>
          <a:prstGeom prst="rect">
            <a:avLst/>
          </a:prstGeom>
          <a:solidFill>
            <a:srgbClr val="52E4E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A9D05237-F9AF-4CA3-8B7D-CEFB38B257C3}" type="datetimeFigureOut">
              <a:rPr lang="en-US" smtClean="0"/>
              <a:t>7/16/2020</a:t>
            </a:fld>
            <a:endParaRPr lang="en-US"/>
          </a:p>
        </p:txBody>
      </p:sp>
      <p:sp>
        <p:nvSpPr>
          <p:cNvPr id="10" name="Footer Placeholder 9"/>
          <p:cNvSpPr>
            <a:spLocks noGrp="1"/>
          </p:cNvSpPr>
          <p:nvPr>
            <p:ph type="ftr" sz="quarter" idx="16"/>
          </p:nvPr>
        </p:nvSpPr>
        <p:spPr/>
        <p:txBody>
          <a:bodyPr rtlCol="0"/>
          <a:lstStyle/>
          <a:p>
            <a:endParaRPr lang="en-US"/>
          </a:p>
        </p:txBody>
      </p:sp>
      <p:pic>
        <p:nvPicPr>
          <p:cNvPr id="14338"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24600" y="6340475"/>
            <a:ext cx="23590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Slide Number Placeholder 28"/>
          <p:cNvSpPr>
            <a:spLocks noGrp="1"/>
          </p:cNvSpPr>
          <p:nvPr>
            <p:ph type="sldNum" sz="quarter" idx="12"/>
          </p:nvPr>
        </p:nvSpPr>
        <p:spPr bwMode="auto">
          <a:xfrm>
            <a:off x="1325544" y="4928702"/>
            <a:ext cx="609600" cy="517524"/>
          </a:xfrm>
        </p:spPr>
        <p:txBody>
          <a:bodyPr/>
          <a:lstStyle/>
          <a:p>
            <a:fld id="{4EB2C1DA-D60D-4805-B553-92D7CB3E8F8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sndAc>
          <p:stSnd>
            <p:snd r:embed="rId1" name="ARROW.WAV"/>
          </p:stSnd>
        </p:sndAc>
      </p:transition>
    </mc:Choice>
    <mc:Fallback xmlns="">
      <p:transition spd="slow">
        <p:sndAc>
          <p:stSnd>
            <p:snd r:embed="rId4" name="ARROW.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A9D05237-F9AF-4CA3-8B7D-CEFB38B257C3}" type="datetimeFigureOut">
              <a:rPr lang="en-US" smtClean="0"/>
              <a:t>7/16/2020</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solidFill>
            <a:srgbClr val="52E4E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solidFill>
            <a:srgbClr val="52E4E1"/>
          </a:solidFill>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solidFill>
            <a:srgbClr val="52E4E1"/>
          </a:solidFill>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solidFill>
            <a:srgbClr val="52E4E1"/>
          </a:solidFill>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solidFill>
            <a:srgbClr val="52E4E1"/>
          </a:solidFill>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4EB2C1DA-D60D-4805-B553-92D7CB3E8F81}"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sndAc>
          <p:stSnd>
            <p:snd r:embed="rId1" name="ARROW.WAV"/>
          </p:stSnd>
        </p:sndAc>
      </p:transition>
    </mc:Choice>
    <mc:Fallback xmlns="">
      <p:transition spd="slow">
        <p:sndAc>
          <p:stSnd>
            <p:snd r:embed="rId3" name="ARROW.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A9D05237-F9AF-4CA3-8B7D-CEFB38B257C3}" type="datetimeFigureOut">
              <a:rPr lang="en-US" smtClean="0"/>
              <a:t>7/16/2020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B2C1DA-D60D-4805-B553-92D7CB3E8F81}" type="slidenum">
              <a:rPr lang="en-US" smtClean="0"/>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250">
        <p:sndAc>
          <p:stSnd>
            <p:snd r:embed="rId1" name="ARROW.WAV"/>
          </p:stSnd>
        </p:sndAc>
      </p:transition>
    </mc:Choice>
    <mc:Fallback xmlns="">
      <p:transition spd="slow">
        <p:sndAc>
          <p:stSnd>
            <p:snd r:embed="rId3" name="ARROW.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fld id="{A9D05237-F9AF-4CA3-8B7D-CEFB38B257C3}" type="datetimeFigureOut">
              <a:rPr lang="en-US" smtClean="0"/>
              <a:t>7/16/2020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B2C1DA-D60D-4805-B553-92D7CB3E8F81}" type="slidenum">
              <a:rPr lang="en-US" smtClean="0"/>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250">
        <p:sndAc>
          <p:stSnd>
            <p:snd r:embed="rId1" name="ARROW.WAV"/>
          </p:stSnd>
        </p:sndAc>
      </p:transition>
    </mc:Choice>
    <mc:Fallback xmlns="">
      <p:transition spd="slow">
        <p:sndAc>
          <p:stSnd>
            <p:snd r:embed="rId3" name="ARROW.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rtlCol="0"/>
          <a:lstStyle/>
          <a:p>
            <a:fld id="{A9D05237-F9AF-4CA3-8B7D-CEFB38B257C3}" type="datetimeFigureOut">
              <a:rPr lang="en-US" smtClean="0"/>
              <a:t>7/16/2020</a:t>
            </a:fld>
            <a:endParaRPr lang="en-US"/>
          </a:p>
        </p:txBody>
      </p:sp>
      <p:sp>
        <p:nvSpPr>
          <p:cNvPr id="7" name="Slide Number Placeholder 6"/>
          <p:cNvSpPr>
            <a:spLocks noGrp="1"/>
          </p:cNvSpPr>
          <p:nvPr>
            <p:ph type="sldNum" sz="quarter" idx="11"/>
          </p:nvPr>
        </p:nvSpPr>
        <p:spPr/>
        <p:txBody>
          <a:bodyPr rtlCol="0"/>
          <a:lstStyle/>
          <a:p>
            <a:fld id="{4EB2C1DA-D60D-4805-B553-92D7CB3E8F81}" type="slidenum">
              <a:rPr lang="en-US" smtClean="0"/>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50">
        <p:sndAc>
          <p:stSnd>
            <p:snd r:embed="rId1" name="ARROW.WAV"/>
          </p:stSnd>
        </p:sndAc>
      </p:transition>
    </mc:Choice>
    <mc:Fallback xmlns="">
      <p:transition spd="slow">
        <p:sndAc>
          <p:stSnd>
            <p:snd r:embed="rId3" name="ARROW.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D05237-F9AF-4CA3-8B7D-CEFB38B257C3}" type="datetimeFigureOut">
              <a:rPr lang="en-US" smtClean="0"/>
              <a:t>7/16/2020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B2C1DA-D60D-4805-B553-92D7CB3E8F8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sndAc>
          <p:stSnd>
            <p:snd r:embed="rId1" name="ARROW.WAV"/>
          </p:stSnd>
        </p:sndAc>
      </p:transition>
    </mc:Choice>
    <mc:Fallback xmlns="">
      <p:transition spd="slow">
        <p:sndAc>
          <p:stSnd>
            <p:snd r:embed="rId3" name="ARROW.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fld id="{A9D05237-F9AF-4CA3-8B7D-CEFB38B257C3}" type="datetimeFigureOut">
              <a:rPr lang="en-US" smtClean="0"/>
              <a:t>7/16/2020</a:t>
            </a:fld>
            <a:endParaRPr lang="en-US"/>
          </a:p>
        </p:txBody>
      </p:sp>
      <p:sp>
        <p:nvSpPr>
          <p:cNvPr id="22" name="Slide Number Placeholder 21"/>
          <p:cNvSpPr>
            <a:spLocks noGrp="1"/>
          </p:cNvSpPr>
          <p:nvPr>
            <p:ph type="sldNum" sz="quarter" idx="15"/>
          </p:nvPr>
        </p:nvSpPr>
        <p:spPr/>
        <p:txBody>
          <a:bodyPr rtlCol="0"/>
          <a:lstStyle/>
          <a:p>
            <a:fld id="{4EB2C1DA-D60D-4805-B553-92D7CB3E8F81}" type="slidenum">
              <a:rPr lang="en-US" smtClean="0"/>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sndAc>
          <p:stSnd>
            <p:snd r:embed="rId1" name="ARROW.WAV"/>
          </p:stSnd>
        </p:sndAc>
      </p:transition>
    </mc:Choice>
    <mc:Fallback xmlns="">
      <p:transition spd="slow">
        <p:sndAc>
          <p:stSnd>
            <p:snd r:embed="rId3" name="ARROW.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a:t>Click to edit Master title style</a:t>
            </a:r>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A9D05237-F9AF-4CA3-8B7D-CEFB38B257C3}" type="datetimeFigureOut">
              <a:rPr lang="en-US" smtClean="0"/>
              <a:t>7/16/2020</a:t>
            </a:fld>
            <a:endParaRPr lang="en-US"/>
          </a:p>
        </p:txBody>
      </p:sp>
      <p:sp>
        <p:nvSpPr>
          <p:cNvPr id="18" name="Slide Number Placeholder 17"/>
          <p:cNvSpPr>
            <a:spLocks noGrp="1"/>
          </p:cNvSpPr>
          <p:nvPr>
            <p:ph type="sldNum" sz="quarter" idx="11"/>
          </p:nvPr>
        </p:nvSpPr>
        <p:spPr/>
        <p:txBody>
          <a:bodyPr rtlCol="0"/>
          <a:lstStyle/>
          <a:p>
            <a:fld id="{4EB2C1DA-D60D-4805-B553-92D7CB3E8F81}" type="slidenum">
              <a:rPr lang="en-US" smtClean="0"/>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50">
        <p:sndAc>
          <p:stSnd>
            <p:snd r:embed="rId1" name="ARROW.WAV"/>
          </p:stSnd>
        </p:sndAc>
      </p:transition>
    </mc:Choice>
    <mc:Fallback xmlns="">
      <p:transition spd="slow">
        <p:sndAc>
          <p:stSnd>
            <p:snd r:embed="rId3" name="ARROW.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A9D05237-F9AF-4CA3-8B7D-CEFB38B257C3}" type="datetimeFigureOut">
              <a:rPr lang="en-US" smtClean="0"/>
              <a:t>7/16/2020</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4EB2C1DA-D60D-4805-B553-92D7CB3E8F8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250">
        <p:sndAc>
          <p:stSnd>
            <p:snd r:embed="rId13" name="ARROW.WAV"/>
          </p:stSnd>
        </p:sndAc>
      </p:transition>
    </mc:Choice>
    <mc:Fallback xmlns="">
      <p:transition spd="slow">
        <p:sndAc>
          <p:stSnd>
            <p:snd r:embed="rId14" name="ARROW.WAV"/>
          </p:stSnd>
        </p:sndAc>
      </p:transition>
    </mc:Fallback>
  </mc:AlternateConten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audio" Target="../media/audio1.wav"/><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www.myfitnesspal.com/apps"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audio" Target="../media/audio1.wav"/><Relationship Id="rId4" Type="http://schemas.openxmlformats.org/officeDocument/2006/relationships/notesSlide" Target="../notesSlides/notesSlide2.xml"/><Relationship Id="rId9"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video" Target="https://www.youtube.com/embed/nJpdTWa-Fwo?start=64&amp;feature=oembed" TargetMode="External"/><Relationship Id="rId7" Type="http://schemas.openxmlformats.org/officeDocument/2006/relationships/image" Target="../media/image17.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16.png"/><Relationship Id="rId5" Type="http://schemas.openxmlformats.org/officeDocument/2006/relationships/audio" Target="../media/audio1.wav"/><Relationship Id="rId4" Type="http://schemas.openxmlformats.org/officeDocument/2006/relationships/slideLayout" Target="../slideLayouts/slideLayout2.xml"/><Relationship Id="rId9"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19.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0.png"/><Relationship Id="rId5" Type="http://schemas.openxmlformats.org/officeDocument/2006/relationships/audio" Target="../media/audio1.wav"/><Relationship Id="rId4" Type="http://schemas.openxmlformats.org/officeDocument/2006/relationships/notesSlide" Target="../notesSlides/notesSlide5.xml"/><Relationship Id="rId9" Type="http://schemas.openxmlformats.org/officeDocument/2006/relationships/audio" Target="../media/audio1.wav"/></Relationships>
</file>

<file path=ppt/slides/_rels/slide1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audio" Target="../media/audio1.wav"/><Relationship Id="rId4"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6.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audio" Target="../media/audio1.wav"/><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audio" Target="../media/audio1.wav"/><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video" Target="https://www.youtube.com/embed/YjZR5Oys8BI?start=86&amp;feature=oembed" TargetMode="External"/><Relationship Id="rId6" Type="http://schemas.openxmlformats.org/officeDocument/2006/relationships/audio" Target="../media/audio1.wav"/><Relationship Id="rId5" Type="http://schemas.openxmlformats.org/officeDocument/2006/relationships/image" Target="../media/image24.jpe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audio" Target="../media/audio1.wav"/><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3" Type="http://schemas.openxmlformats.org/officeDocument/2006/relationships/hyperlink" Target="http://www.goodreads.com/author/show/9810.Albert_Einstein" TargetMode="External"/><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audio" Target="../media/audio1.wav"/><Relationship Id="rId5" Type="http://schemas.openxmlformats.org/officeDocument/2006/relationships/image" Target="../media/image4.png"/><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audio" Target="../media/audio1.wav"/><Relationship Id="rId5" Type="http://schemas.openxmlformats.org/officeDocument/2006/relationships/image" Target="../media/image4.png"/><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video" Target="https://www.youtube.com/embed/jW6FX1pa4iQ?start=121&amp;feature=oembed" TargetMode="External"/><Relationship Id="rId5" Type="http://schemas.openxmlformats.org/officeDocument/2006/relationships/audio" Target="../media/audio1.wav"/><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video" Target="https://www.youtube.com/embed/c560-D9gNOg?start=43&amp;feature=oembed" TargetMode="External"/><Relationship Id="rId5" Type="http://schemas.openxmlformats.org/officeDocument/2006/relationships/audio" Target="../media/audio1.wav"/><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media/audio1.wav"/><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audio" Target="../media/audio1.wav"/><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audio" Target="../media/audio1.wav"/></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audio" Target="../media/audio1.wav"/><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30.jpeg"/><Relationship Id="rId4" Type="http://schemas.openxmlformats.org/officeDocument/2006/relationships/audio" Target="../media/audio1.wav"/></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audio" Target="../media/audio1.wav"/></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audio" Target="../media/audio1.wav"/><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chart" Target="../charts/chart1.xml"/><Relationship Id="rId4" Type="http://schemas.openxmlformats.org/officeDocument/2006/relationships/audio" Target="../media/audio1.wav"/></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video" Target="https://www.youtube.com/embed/OKkTy38lNOc?feature=oembed" TargetMode="External"/><Relationship Id="rId5" Type="http://schemas.openxmlformats.org/officeDocument/2006/relationships/audio" Target="../media/audio1.wav"/><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audio" Target="../media/audio1.wav"/><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34.jpeg"/><Relationship Id="rId4" Type="http://schemas.openxmlformats.org/officeDocument/2006/relationships/audio" Target="../media/audio1.wav"/></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audio" Target="../media/audio1.wav"/><Relationship Id="rId5" Type="http://schemas.openxmlformats.org/officeDocument/2006/relationships/image" Target="../media/image4.png"/><Relationship Id="rId4" Type="http://schemas.openxmlformats.org/officeDocument/2006/relationships/audio" Target="../media/audio1.wav"/></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video" Target="https://www.youtube.com/embed/xtcRJCRfXs4?start=47&amp;feature=oembed" TargetMode="External"/><Relationship Id="rId6" Type="http://schemas.openxmlformats.org/officeDocument/2006/relationships/image" Target="../media/image11.jpeg"/><Relationship Id="rId5" Type="http://schemas.openxmlformats.org/officeDocument/2006/relationships/image" Target="../media/image6.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emf"/><Relationship Id="rId5" Type="http://schemas.openxmlformats.org/officeDocument/2006/relationships/audio" Target="../media/audio1.wav"/><Relationship Id="rId10" Type="http://schemas.openxmlformats.org/officeDocument/2006/relationships/audio" Target="../media/audio1.wav"/><Relationship Id="rId4" Type="http://schemas.openxmlformats.org/officeDocument/2006/relationships/notesSlide" Target="../notesSlides/notesSlide1.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78741" y="3505200"/>
            <a:ext cx="6248400" cy="1847850"/>
          </a:xfrm>
        </p:spPr>
        <p:txBody>
          <a:bodyPr>
            <a:normAutofit/>
          </a:bodyPr>
          <a:lstStyle/>
          <a:p>
            <a:pPr algn="ctr"/>
            <a:r>
              <a:rPr lang="en-US" sz="1600" i="1" dirty="0">
                <a:solidFill>
                  <a:schemeClr val="tx1"/>
                </a:solidFill>
              </a:rPr>
              <a:t>ASFIP Foundation is a non-profit organization (501c 3), located in Atlanta. The Foundation was established as community outreach effort from the CFA Society Atlanta (an Atlanta CFA organization since 1960 with over 1600 members).  ASFIP Foundation promotes financial literacy in the Atlanta community where CFA members work.</a:t>
            </a:r>
          </a:p>
          <a:p>
            <a:pPr algn="l"/>
            <a:endParaRPr lang="en-US" sz="1400" b="0" dirty="0">
              <a:solidFill>
                <a:srgbClr val="204BA0"/>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6639" y="990600"/>
            <a:ext cx="4412605" cy="2209799"/>
          </a:xfrm>
          <a:prstGeom prst="rect">
            <a:avLst/>
          </a:prstGeom>
        </p:spPr>
      </p:pic>
      <p:pic>
        <p:nvPicPr>
          <p:cNvPr id="2" name="Slide 1 ASFIP Overview">
            <a:hlinkClick r:id="" action="ppaction://media"/>
            <a:extLst>
              <a:ext uri="{FF2B5EF4-FFF2-40B4-BE49-F238E27FC236}">
                <a16:creationId xmlns:a16="http://schemas.microsoft.com/office/drawing/2014/main" id="{67148B89-20D1-450B-830F-81A243C4F0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48200" y="3022600"/>
            <a:ext cx="406400" cy="406400"/>
          </a:xfrm>
          <a:prstGeom prst="rect">
            <a:avLst/>
          </a:prstGeom>
        </p:spPr>
      </p:pic>
    </p:spTree>
    <p:extLst>
      <p:ext uri="{BB962C8B-B14F-4D97-AF65-F5344CB8AC3E}">
        <p14:creationId xmlns:p14="http://schemas.microsoft.com/office/powerpoint/2010/main" val="1353597815"/>
      </p:ext>
    </p:extLst>
  </p:cSld>
  <p:clrMapOvr>
    <a:masterClrMapping/>
  </p:clrMapOvr>
  <mc:AlternateContent xmlns:mc="http://schemas.openxmlformats.org/markup-compatibility/2006" xmlns:p14="http://schemas.microsoft.com/office/powerpoint/2010/main">
    <mc:Choice Requires="p14">
      <p:transition spd="slow" p14:dur="1250">
        <p:sndAc>
          <p:stSnd>
            <p:snd r:embed="rId4" name="ARROW.WAV"/>
          </p:stSnd>
        </p:sndAc>
      </p:transition>
    </mc:Choice>
    <mc:Fallback xmlns="">
      <p:transition spd="slow">
        <p:sndAc>
          <p:stSnd>
            <p:snd r:embed="rId7"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600200" y="2026414"/>
            <a:ext cx="8229600" cy="1371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1600" dirty="0"/>
          </a:p>
        </p:txBody>
      </p:sp>
      <p:sp>
        <p:nvSpPr>
          <p:cNvPr id="9" name="Content Placeholder 2"/>
          <p:cNvSpPr txBox="1">
            <a:spLocks/>
          </p:cNvSpPr>
          <p:nvPr/>
        </p:nvSpPr>
        <p:spPr>
          <a:xfrm>
            <a:off x="1447800" y="1143000"/>
            <a:ext cx="7467600" cy="6608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Benefits of investing in personal Health encompass various aspects of well-being including </a:t>
            </a:r>
            <a:r>
              <a:rPr lang="en-US" sz="1800" i="1" dirty="0"/>
              <a:t>physical</a:t>
            </a:r>
            <a:r>
              <a:rPr lang="en-US" sz="1800" dirty="0"/>
              <a:t>, </a:t>
            </a:r>
            <a:r>
              <a:rPr lang="en-US" sz="1800" i="1" dirty="0"/>
              <a:t>psychological</a:t>
            </a:r>
            <a:r>
              <a:rPr lang="en-US" sz="1800" dirty="0"/>
              <a:t> as well as </a:t>
            </a:r>
            <a:r>
              <a:rPr lang="en-US" sz="1800" i="1" dirty="0"/>
              <a:t>financial</a:t>
            </a:r>
          </a:p>
        </p:txBody>
      </p:sp>
      <p:grpSp>
        <p:nvGrpSpPr>
          <p:cNvPr id="8" name="Group 7"/>
          <p:cNvGrpSpPr/>
          <p:nvPr/>
        </p:nvGrpSpPr>
        <p:grpSpPr>
          <a:xfrm>
            <a:off x="1336752" y="294853"/>
            <a:ext cx="6207050" cy="461665"/>
            <a:chOff x="2941172" y="4161508"/>
            <a:chExt cx="1969757" cy="614513"/>
          </a:xfrm>
        </p:grpSpPr>
        <p:sp>
          <p:nvSpPr>
            <p:cNvPr id="10" name="TextBox 9"/>
            <p:cNvSpPr txBox="1"/>
            <p:nvPr/>
          </p:nvSpPr>
          <p:spPr>
            <a:xfrm>
              <a:off x="2941172" y="4161508"/>
              <a:ext cx="1969757" cy="614513"/>
            </a:xfrm>
            <a:prstGeom prst="rect">
              <a:avLst/>
            </a:prstGeom>
            <a:noFill/>
          </p:spPr>
          <p:txBody>
            <a:bodyPr wrap="square" rtlCol="0" anchor="ctr">
              <a:spAutoFit/>
            </a:bodyPr>
            <a:lstStyle/>
            <a:p>
              <a:pPr algn="ctr"/>
              <a:r>
                <a:rPr lang="en-US" sz="2400" dirty="0"/>
                <a:t>Invest in You – Health</a:t>
              </a:r>
            </a:p>
          </p:txBody>
        </p:sp>
        <p:pic>
          <p:nvPicPr>
            <p:cNvPr id="1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flipH="1" flipV="1">
              <a:off x="3147613" y="4349069"/>
              <a:ext cx="130413" cy="23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Rectangle 4"/>
          <p:cNvSpPr/>
          <p:nvPr/>
        </p:nvSpPr>
        <p:spPr>
          <a:xfrm>
            <a:off x="1746470" y="2209800"/>
            <a:ext cx="6629400" cy="2862322"/>
          </a:xfrm>
          <a:prstGeom prst="rect">
            <a:avLst/>
          </a:prstGeom>
        </p:spPr>
        <p:txBody>
          <a:bodyPr wrap="square">
            <a:spAutoFit/>
          </a:bodyPr>
          <a:lstStyle/>
          <a:p>
            <a:r>
              <a:rPr lang="en-US" dirty="0"/>
              <a:t>Body is like a well-oiled machine. (</a:t>
            </a:r>
            <a:r>
              <a:rPr lang="en-US" dirty="0" err="1"/>
              <a:t>Lifehack</a:t>
            </a:r>
            <a:r>
              <a:rPr lang="en-US" dirty="0"/>
              <a:t>)</a:t>
            </a:r>
          </a:p>
          <a:p>
            <a:endParaRPr lang="en-US" dirty="0"/>
          </a:p>
          <a:p>
            <a:pPr marL="171450" indent="-171450">
              <a:buFontTx/>
              <a:buChar char="-"/>
            </a:pPr>
            <a:r>
              <a:rPr lang="en-US" sz="1600" dirty="0"/>
              <a:t>Give it high quality fuel. Make healthy food choices</a:t>
            </a:r>
          </a:p>
          <a:p>
            <a:pPr marL="171450" indent="-171450">
              <a:buFontTx/>
              <a:buChar char="-"/>
            </a:pPr>
            <a:endParaRPr lang="en-US" sz="1600" dirty="0"/>
          </a:p>
          <a:p>
            <a:pPr marL="171450" indent="-171450">
              <a:buFontTx/>
              <a:buChar char="-"/>
            </a:pPr>
            <a:r>
              <a:rPr lang="en-US" sz="1600" dirty="0"/>
              <a:t>Don’t push it too hard. Rest and relax often.</a:t>
            </a:r>
          </a:p>
          <a:p>
            <a:r>
              <a:rPr lang="en-US" sz="1600" dirty="0"/>
              <a:t> </a:t>
            </a:r>
          </a:p>
          <a:p>
            <a:pPr marL="171450" indent="-171450">
              <a:buFontTx/>
              <a:buChar char="-"/>
            </a:pPr>
            <a:r>
              <a:rPr lang="en-US" sz="1600" dirty="0"/>
              <a:t>Don’t overload your system. </a:t>
            </a:r>
          </a:p>
          <a:p>
            <a:pPr marL="171450" indent="-171450">
              <a:buFontTx/>
              <a:buChar char="-"/>
            </a:pPr>
            <a:endParaRPr lang="en-US" sz="1600" dirty="0"/>
          </a:p>
          <a:p>
            <a:pPr marL="171450" indent="-171450">
              <a:buFontTx/>
              <a:buChar char="-"/>
            </a:pPr>
            <a:r>
              <a:rPr lang="en-US" sz="1600" dirty="0"/>
              <a:t>Get regular and necessary maintenance. Go to the doctor when sick. </a:t>
            </a:r>
          </a:p>
          <a:p>
            <a:pPr marL="171450" indent="-171450">
              <a:buFontTx/>
              <a:buChar char="-"/>
            </a:pPr>
            <a:endParaRPr lang="en-US" sz="1600" dirty="0"/>
          </a:p>
          <a:p>
            <a:pPr marL="171450" indent="-171450">
              <a:buFontTx/>
              <a:buChar char="-"/>
            </a:pPr>
            <a:r>
              <a:rPr lang="en-US" sz="1600" dirty="0"/>
              <a:t>Polish the exterior? Haircuts. Clothes that make you feel confident</a:t>
            </a:r>
          </a:p>
        </p:txBody>
      </p:sp>
      <p:sp>
        <p:nvSpPr>
          <p:cNvPr id="2" name="TextBox 1"/>
          <p:cNvSpPr txBox="1"/>
          <p:nvPr/>
        </p:nvSpPr>
        <p:spPr>
          <a:xfrm>
            <a:off x="1447800" y="5594866"/>
            <a:ext cx="6989670" cy="338554"/>
          </a:xfrm>
          <a:prstGeom prst="rect">
            <a:avLst/>
          </a:prstGeom>
          <a:noFill/>
        </p:spPr>
        <p:txBody>
          <a:bodyPr wrap="none" rtlCol="0">
            <a:spAutoFit/>
          </a:bodyPr>
          <a:lstStyle/>
          <a:p>
            <a:r>
              <a:rPr lang="en-US" sz="1600" dirty="0">
                <a:hlinkClick r:id="rId7"/>
              </a:rPr>
              <a:t>https://www.myfitnesspal.com/</a:t>
            </a:r>
            <a:r>
              <a:rPr lang="en-US" sz="1600" dirty="0"/>
              <a:t> -  Apps for tracking calories and exercise</a:t>
            </a:r>
          </a:p>
        </p:txBody>
      </p:sp>
      <p:pic>
        <p:nvPicPr>
          <p:cNvPr id="3" name="auto metaphor">
            <a:hlinkClick r:id="" action="ppaction://media"/>
            <a:extLst>
              <a:ext uri="{FF2B5EF4-FFF2-40B4-BE49-F238E27FC236}">
                <a16:creationId xmlns:a16="http://schemas.microsoft.com/office/drawing/2014/main" id="{92EAE2A2-9053-4116-B486-9CF54320F11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711920" y="1823214"/>
            <a:ext cx="406400" cy="406400"/>
          </a:xfrm>
          <a:prstGeom prst="rect">
            <a:avLst/>
          </a:prstGeom>
        </p:spPr>
      </p:pic>
    </p:spTree>
    <p:extLst>
      <p:ext uri="{BB962C8B-B14F-4D97-AF65-F5344CB8AC3E}">
        <p14:creationId xmlns:p14="http://schemas.microsoft.com/office/powerpoint/2010/main" val="954695084"/>
      </p:ext>
    </p:extLst>
  </p:cSld>
  <p:clrMapOvr>
    <a:masterClrMapping/>
  </p:clrMapOvr>
  <mc:AlternateContent xmlns:mc="http://schemas.openxmlformats.org/markup-compatibility/2006" xmlns:p14="http://schemas.microsoft.com/office/powerpoint/2010/main">
    <mc:Choice Requires="p14">
      <p:transition spd="slow" p14:dur="1250">
        <p:sndAc>
          <p:stSnd>
            <p:snd r:embed="rId5" name="ARROW.WAV"/>
          </p:stSnd>
        </p:sndAc>
      </p:transition>
    </mc:Choice>
    <mc:Fallback xmlns="">
      <p:transition spd="slow">
        <p:sndAc>
          <p:stSnd>
            <p:snd r:embed="rId9"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9581" y="2667000"/>
            <a:ext cx="6248400" cy="3655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Content Placeholder 2"/>
          <p:cNvSpPr txBox="1">
            <a:spLocks/>
          </p:cNvSpPr>
          <p:nvPr/>
        </p:nvSpPr>
        <p:spPr>
          <a:xfrm>
            <a:off x="1715014" y="866775"/>
            <a:ext cx="7257535" cy="1676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600" dirty="0"/>
              <a:t>Health</a:t>
            </a:r>
          </a:p>
          <a:p>
            <a:pPr marL="0" indent="0">
              <a:buFont typeface="Arial" panose="020B0604020202020204" pitchFamily="34" charset="0"/>
              <a:buNone/>
            </a:pPr>
            <a:endParaRPr lang="en-US" sz="900" dirty="0"/>
          </a:p>
          <a:p>
            <a:pPr lvl="1">
              <a:buFont typeface="Wingdings" panose="05000000000000000000" pitchFamily="2" charset="2"/>
              <a:buChar char="§"/>
            </a:pPr>
            <a:r>
              <a:rPr lang="en-US" sz="1600" dirty="0"/>
              <a:t>Insurmountable health care bills can result in poor credit history, bankruptcy, reduced income to allocate for retirement</a:t>
            </a:r>
          </a:p>
          <a:p>
            <a:pPr lvl="1">
              <a:buFont typeface="Wingdings" panose="05000000000000000000" pitchFamily="2" charset="2"/>
              <a:buChar char="§"/>
            </a:pPr>
            <a:endParaRPr lang="en-US" sz="1600" dirty="0"/>
          </a:p>
          <a:p>
            <a:pPr lvl="1">
              <a:buFont typeface="Wingdings" panose="05000000000000000000" pitchFamily="2" charset="2"/>
              <a:buChar char="§"/>
            </a:pPr>
            <a:r>
              <a:rPr lang="en-US" sz="1600" dirty="0"/>
              <a:t>Health care events are the leading cause of personal bankruptcies</a:t>
            </a:r>
          </a:p>
          <a:p>
            <a:pPr lvl="1">
              <a:buFont typeface="Wingdings" panose="05000000000000000000" pitchFamily="2" charset="2"/>
              <a:buChar char="§"/>
            </a:pPr>
            <a:endParaRPr lang="en-US" sz="1600" dirty="0"/>
          </a:p>
          <a:p>
            <a:pPr lvl="1">
              <a:buFont typeface="Wingdings" panose="05000000000000000000" pitchFamily="2" charset="2"/>
              <a:buChar char="§"/>
            </a:pPr>
            <a:endParaRPr lang="en-US" sz="1600" dirty="0"/>
          </a:p>
        </p:txBody>
      </p:sp>
      <p:sp>
        <p:nvSpPr>
          <p:cNvPr id="3" name="TextBox 2"/>
          <p:cNvSpPr txBox="1"/>
          <p:nvPr/>
        </p:nvSpPr>
        <p:spPr>
          <a:xfrm>
            <a:off x="1600200" y="6619620"/>
            <a:ext cx="2820003" cy="230832"/>
          </a:xfrm>
          <a:prstGeom prst="rect">
            <a:avLst/>
          </a:prstGeom>
          <a:noFill/>
        </p:spPr>
        <p:txBody>
          <a:bodyPr wrap="none" rtlCol="0">
            <a:spAutoFit/>
          </a:bodyPr>
          <a:lstStyle/>
          <a:p>
            <a:r>
              <a:rPr lang="en-US" sz="900" dirty="0"/>
              <a:t>Rutgers School of Environmental and Biological Sciences</a:t>
            </a:r>
          </a:p>
        </p:txBody>
      </p:sp>
      <p:grpSp>
        <p:nvGrpSpPr>
          <p:cNvPr id="10" name="Group 9"/>
          <p:cNvGrpSpPr/>
          <p:nvPr/>
        </p:nvGrpSpPr>
        <p:grpSpPr>
          <a:xfrm>
            <a:off x="1336751" y="294853"/>
            <a:ext cx="3189445" cy="461665"/>
            <a:chOff x="2941172" y="4161508"/>
            <a:chExt cx="1607035" cy="614513"/>
          </a:xfrm>
        </p:grpSpPr>
        <p:sp>
          <p:nvSpPr>
            <p:cNvPr id="11" name="TextBox 10"/>
            <p:cNvSpPr txBox="1"/>
            <p:nvPr/>
          </p:nvSpPr>
          <p:spPr>
            <a:xfrm>
              <a:off x="2941172" y="4161508"/>
              <a:ext cx="1607035" cy="614513"/>
            </a:xfrm>
            <a:prstGeom prst="rect">
              <a:avLst/>
            </a:prstGeom>
            <a:noFill/>
          </p:spPr>
          <p:txBody>
            <a:bodyPr wrap="square" rtlCol="0" anchor="ctr">
              <a:spAutoFit/>
            </a:bodyPr>
            <a:lstStyle/>
            <a:p>
              <a:pPr algn="ctr"/>
              <a:r>
                <a:rPr lang="en-US" sz="2400" dirty="0"/>
                <a:t>Invest in You</a:t>
              </a:r>
            </a:p>
          </p:txBody>
        </p:sp>
        <p:pic>
          <p:nvPicPr>
            <p:cNvPr id="1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H="1" flipV="1">
              <a:off x="3147613" y="4349069"/>
              <a:ext cx="130413" cy="23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502968809"/>
      </p:ext>
    </p:extLst>
  </p:cSld>
  <p:clrMapOvr>
    <a:masterClrMapping/>
  </p:clrMapOvr>
  <mc:AlternateContent xmlns:mc="http://schemas.openxmlformats.org/markup-compatibility/2006" xmlns:p14="http://schemas.microsoft.com/office/powerpoint/2010/main">
    <mc:Choice Requires="p14">
      <p:transition spd="slow" p14:dur="1250">
        <p:sndAc>
          <p:stSnd>
            <p:snd r:embed="rId3" name="ARROW.WAV"/>
          </p:stSnd>
        </p:sndAc>
      </p:transition>
    </mc:Choice>
    <mc:Fallback xmlns="">
      <p:transition spd="slow">
        <p:sndAc>
          <p:stSnd>
            <p:snd r:embed="rId6" name="ARROW.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8DB27-DD38-4BE1-886C-98B04B85D7D3}"/>
              </a:ext>
            </a:extLst>
          </p:cNvPr>
          <p:cNvSpPr>
            <a:spLocks noGrp="1"/>
          </p:cNvSpPr>
          <p:nvPr>
            <p:ph type="title"/>
          </p:nvPr>
        </p:nvSpPr>
        <p:spPr/>
        <p:txBody>
          <a:bodyPr/>
          <a:lstStyle/>
          <a:p>
            <a:r>
              <a:rPr lang="en-US" dirty="0"/>
              <a:t>		</a:t>
            </a:r>
            <a:r>
              <a:rPr lang="en-US" sz="2400" dirty="0"/>
              <a:t>Invest in You</a:t>
            </a:r>
            <a:br>
              <a:rPr lang="en-US" sz="3200" dirty="0"/>
            </a:br>
            <a:endParaRPr lang="en-US" dirty="0"/>
          </a:p>
        </p:txBody>
      </p:sp>
      <p:pic>
        <p:nvPicPr>
          <p:cNvPr id="4" name="Picture 3">
            <a:extLst>
              <a:ext uri="{FF2B5EF4-FFF2-40B4-BE49-F238E27FC236}">
                <a16:creationId xmlns:a16="http://schemas.microsoft.com/office/drawing/2014/main" id="{E8D19E8C-8DCC-4A11-A3DD-FB03B51BC3CD}"/>
              </a:ext>
            </a:extLst>
          </p:cNvPr>
          <p:cNvPicPr>
            <a:picLocks noChangeAspect="1"/>
          </p:cNvPicPr>
          <p:nvPr/>
        </p:nvPicPr>
        <p:blipFill>
          <a:blip r:embed="rId6"/>
          <a:stretch>
            <a:fillRect/>
          </a:stretch>
        </p:blipFill>
        <p:spPr>
          <a:xfrm>
            <a:off x="2057400" y="632125"/>
            <a:ext cx="262151" cy="176799"/>
          </a:xfrm>
          <a:prstGeom prst="rect">
            <a:avLst/>
          </a:prstGeom>
        </p:spPr>
      </p:pic>
      <p:sp>
        <p:nvSpPr>
          <p:cNvPr id="6" name="Rectangle 5">
            <a:extLst>
              <a:ext uri="{FF2B5EF4-FFF2-40B4-BE49-F238E27FC236}">
                <a16:creationId xmlns:a16="http://schemas.microsoft.com/office/drawing/2014/main" id="{1417D6B9-55B4-4624-8A37-DDC1CD0784AC}"/>
              </a:ext>
            </a:extLst>
          </p:cNvPr>
          <p:cNvSpPr/>
          <p:nvPr/>
        </p:nvSpPr>
        <p:spPr>
          <a:xfrm flipV="1">
            <a:off x="2590800" y="4167664"/>
            <a:ext cx="4267200" cy="646331"/>
          </a:xfrm>
          <a:prstGeom prst="rect">
            <a:avLst/>
          </a:prstGeom>
        </p:spPr>
        <p:txBody>
          <a:bodyPr wrap="square">
            <a:spAutoFit/>
          </a:bodyPr>
          <a:lstStyle/>
          <a:p>
            <a:br>
              <a:rPr lang="en-US" dirty="0"/>
            </a:br>
            <a:endParaRPr lang="en-US" dirty="0"/>
          </a:p>
        </p:txBody>
      </p:sp>
      <p:sp>
        <p:nvSpPr>
          <p:cNvPr id="7" name="Rectangle 6">
            <a:extLst>
              <a:ext uri="{FF2B5EF4-FFF2-40B4-BE49-F238E27FC236}">
                <a16:creationId xmlns:a16="http://schemas.microsoft.com/office/drawing/2014/main" id="{DCE8C433-79D7-4B3F-996F-AB3515FD6360}"/>
              </a:ext>
            </a:extLst>
          </p:cNvPr>
          <p:cNvSpPr/>
          <p:nvPr/>
        </p:nvSpPr>
        <p:spPr>
          <a:xfrm>
            <a:off x="2286000" y="2690336"/>
            <a:ext cx="4572000" cy="646331"/>
          </a:xfrm>
          <a:prstGeom prst="rect">
            <a:avLst/>
          </a:prstGeom>
        </p:spPr>
        <p:txBody>
          <a:bodyPr>
            <a:spAutoFit/>
          </a:bodyPr>
          <a:lstStyle/>
          <a:p>
            <a:br>
              <a:rPr lang="en-US" dirty="0"/>
            </a:br>
            <a:endParaRPr lang="en-US" dirty="0"/>
          </a:p>
        </p:txBody>
      </p:sp>
      <p:sp>
        <p:nvSpPr>
          <p:cNvPr id="8" name="Rectangle 7">
            <a:extLst>
              <a:ext uri="{FF2B5EF4-FFF2-40B4-BE49-F238E27FC236}">
                <a16:creationId xmlns:a16="http://schemas.microsoft.com/office/drawing/2014/main" id="{A55F9EA2-36B9-4E7D-8EC8-3F68D5894D8B}"/>
              </a:ext>
            </a:extLst>
          </p:cNvPr>
          <p:cNvSpPr/>
          <p:nvPr/>
        </p:nvSpPr>
        <p:spPr>
          <a:xfrm>
            <a:off x="2476500" y="4769148"/>
            <a:ext cx="4572000" cy="1277273"/>
          </a:xfrm>
          <a:prstGeom prst="rect">
            <a:avLst/>
          </a:prstGeom>
        </p:spPr>
        <p:txBody>
          <a:bodyPr>
            <a:spAutoFit/>
          </a:bodyPr>
          <a:lstStyle/>
          <a:p>
            <a:pPr algn="ctr">
              <a:spcBef>
                <a:spcPts val="600"/>
              </a:spcBef>
            </a:pPr>
            <a:r>
              <a:rPr lang="en-US" dirty="0">
                <a:solidFill>
                  <a:srgbClr val="000000"/>
                </a:solidFill>
                <a:latin typeface="Century Schoolbook" panose="02040604050505020304" pitchFamily="18" charset="0"/>
              </a:rPr>
              <a:t>Good health choices  regarding exercise, diet and insurance add to your financial well-being</a:t>
            </a:r>
          </a:p>
          <a:p>
            <a:pPr algn="ctr">
              <a:spcBef>
                <a:spcPts val="600"/>
              </a:spcBef>
            </a:pPr>
            <a:r>
              <a:rPr lang="en-US" dirty="0">
                <a:solidFill>
                  <a:srgbClr val="000000"/>
                </a:solidFill>
                <a:latin typeface="Century Schoolbook" panose="02040604050505020304" pitchFamily="18" charset="0"/>
              </a:rPr>
              <a:t>Play 1:04 to 3:00</a:t>
            </a:r>
            <a:endParaRPr lang="en-US" dirty="0"/>
          </a:p>
        </p:txBody>
      </p:sp>
      <p:pic>
        <p:nvPicPr>
          <p:cNvPr id="3" name="Screen Recording 2">
            <a:hlinkClick r:id="" action="ppaction://media"/>
            <a:extLst>
              <a:ext uri="{FF2B5EF4-FFF2-40B4-BE49-F238E27FC236}">
                <a16:creationId xmlns:a16="http://schemas.microsoft.com/office/drawing/2014/main" id="{320E2C60-6F13-43C5-8BF0-551ACCE6CF4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pic>
        <p:nvPicPr>
          <p:cNvPr id="9" name="Online Media 8" title="Health (Invest in You)">
            <a:hlinkClick r:id="" action="ppaction://media"/>
            <a:extLst>
              <a:ext uri="{FF2B5EF4-FFF2-40B4-BE49-F238E27FC236}">
                <a16:creationId xmlns:a16="http://schemas.microsoft.com/office/drawing/2014/main" id="{1A3C3E70-CAD6-410D-8428-7367633641C7}"/>
              </a:ext>
            </a:extLst>
          </p:cNvPr>
          <p:cNvPicPr>
            <a:picLocks noRot="1" noChangeAspect="1"/>
          </p:cNvPicPr>
          <p:nvPr>
            <a:videoFile r:link="rId3"/>
          </p:nvPr>
        </p:nvPicPr>
        <p:blipFill>
          <a:blip r:embed="rId8"/>
          <a:stretch>
            <a:fillRect/>
          </a:stretch>
        </p:blipFill>
        <p:spPr>
          <a:xfrm>
            <a:off x="1905000" y="1318095"/>
            <a:ext cx="6096000" cy="3429000"/>
          </a:xfrm>
          <a:prstGeom prst="rect">
            <a:avLst/>
          </a:prstGeom>
        </p:spPr>
      </p:pic>
    </p:spTree>
    <p:extLst>
      <p:ext uri="{BB962C8B-B14F-4D97-AF65-F5344CB8AC3E}">
        <p14:creationId xmlns:p14="http://schemas.microsoft.com/office/powerpoint/2010/main" val="144597412"/>
      </p:ext>
    </p:extLst>
  </p:cSld>
  <p:clrMapOvr>
    <a:masterClrMapping/>
  </p:clrMapOvr>
  <mc:AlternateContent xmlns:mc="http://schemas.openxmlformats.org/markup-compatibility/2006" xmlns:p14="http://schemas.microsoft.com/office/powerpoint/2010/main">
    <mc:Choice Requires="p14">
      <p:transition spd="slow" p14:dur="1250">
        <p:sndAc>
          <p:stSnd>
            <p:snd r:embed="rId5" name="ARROW.WAV"/>
          </p:stSnd>
        </p:sndAc>
      </p:transition>
    </mc:Choice>
    <mc:Fallback xmlns="">
      <p:transition spd="slow">
        <p:sndAc>
          <p:stSnd>
            <p:snd r:embed="rId9"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2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9"/>
                </p:tgtEl>
              </p:cMediaNode>
            </p:vide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0200" y="6619620"/>
            <a:ext cx="2820003" cy="230832"/>
          </a:xfrm>
          <a:prstGeom prst="rect">
            <a:avLst/>
          </a:prstGeom>
          <a:noFill/>
        </p:spPr>
        <p:txBody>
          <a:bodyPr wrap="none" rtlCol="0">
            <a:spAutoFit/>
          </a:bodyPr>
          <a:lstStyle/>
          <a:p>
            <a:r>
              <a:rPr lang="en-US" sz="900" dirty="0"/>
              <a:t>Rutgers School of Environmental and Biological Sciences</a:t>
            </a:r>
          </a:p>
        </p:txBody>
      </p:sp>
      <p:grpSp>
        <p:nvGrpSpPr>
          <p:cNvPr id="10" name="Group 9"/>
          <p:cNvGrpSpPr/>
          <p:nvPr/>
        </p:nvGrpSpPr>
        <p:grpSpPr>
          <a:xfrm>
            <a:off x="1562841" y="278884"/>
            <a:ext cx="3189445" cy="461665"/>
            <a:chOff x="3055090" y="4140252"/>
            <a:chExt cx="1607035" cy="614513"/>
          </a:xfrm>
        </p:grpSpPr>
        <p:sp>
          <p:nvSpPr>
            <p:cNvPr id="11" name="TextBox 10"/>
            <p:cNvSpPr txBox="1"/>
            <p:nvPr/>
          </p:nvSpPr>
          <p:spPr>
            <a:xfrm>
              <a:off x="3055090" y="4140252"/>
              <a:ext cx="1607035" cy="614513"/>
            </a:xfrm>
            <a:prstGeom prst="rect">
              <a:avLst/>
            </a:prstGeom>
            <a:noFill/>
          </p:spPr>
          <p:txBody>
            <a:bodyPr wrap="square" rtlCol="0" anchor="ctr">
              <a:spAutoFit/>
            </a:bodyPr>
            <a:lstStyle/>
            <a:p>
              <a:pPr algn="ctr"/>
              <a:r>
                <a:rPr lang="en-US" sz="2400" dirty="0"/>
                <a:t>Invest in You</a:t>
              </a:r>
            </a:p>
          </p:txBody>
        </p:sp>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H="1" flipV="1">
              <a:off x="3147613" y="4349069"/>
              <a:ext cx="130413" cy="23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Subtitle 2"/>
          <p:cNvSpPr txBox="1">
            <a:spLocks/>
          </p:cNvSpPr>
          <p:nvPr/>
        </p:nvSpPr>
        <p:spPr>
          <a:xfrm>
            <a:off x="1562842" y="886287"/>
            <a:ext cx="3581400" cy="223153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just">
              <a:buClr>
                <a:srgbClr val="C20EB9"/>
              </a:buClr>
              <a:buSzPct val="115000"/>
            </a:pPr>
            <a:r>
              <a:rPr lang="en-US" sz="1800" u="sng" dirty="0">
                <a:solidFill>
                  <a:schemeClr val="tx1"/>
                </a:solidFill>
              </a:rPr>
              <a:t>Why exercise?</a:t>
            </a:r>
          </a:p>
          <a:p>
            <a:pPr algn="just">
              <a:buClr>
                <a:srgbClr val="C20EB9"/>
              </a:buClr>
              <a:buSzPct val="115000"/>
            </a:pPr>
            <a:endParaRPr lang="en-US" sz="1800" u="sng" dirty="0">
              <a:solidFill>
                <a:schemeClr val="tx1"/>
              </a:solidFill>
            </a:endParaRPr>
          </a:p>
          <a:p>
            <a:pPr algn="l">
              <a:buClr>
                <a:srgbClr val="C20EB9"/>
              </a:buClr>
              <a:buSzPct val="115000"/>
            </a:pPr>
            <a:r>
              <a:rPr lang="en-US" sz="1800" dirty="0">
                <a:solidFill>
                  <a:schemeClr val="tx1"/>
                </a:solidFill>
              </a:rPr>
              <a:t>Studies reveal exercise tends to:</a:t>
            </a:r>
          </a:p>
          <a:p>
            <a:pPr marL="285750" indent="-285750" algn="just">
              <a:buClr>
                <a:srgbClr val="C20EB9"/>
              </a:buClr>
              <a:buSzPct val="115000"/>
              <a:buFont typeface="Arial" panose="020B0604020202020204" pitchFamily="34" charset="0"/>
              <a:buChar char="•"/>
            </a:pPr>
            <a:endParaRPr lang="en-US" sz="1800" dirty="0">
              <a:solidFill>
                <a:schemeClr val="tx1"/>
              </a:solidFill>
            </a:endParaRPr>
          </a:p>
        </p:txBody>
      </p:sp>
      <p:pic>
        <p:nvPicPr>
          <p:cNvPr id="9" name="Picture 8"/>
          <p:cNvPicPr>
            <a:picLocks noChangeAspect="1"/>
          </p:cNvPicPr>
          <p:nvPr/>
        </p:nvPicPr>
        <p:blipFill>
          <a:blip r:embed="rId5"/>
          <a:stretch>
            <a:fillRect/>
          </a:stretch>
        </p:blipFill>
        <p:spPr>
          <a:xfrm>
            <a:off x="5742390" y="879908"/>
            <a:ext cx="3200400" cy="2023734"/>
          </a:xfrm>
          <a:prstGeom prst="rect">
            <a:avLst/>
          </a:prstGeom>
        </p:spPr>
      </p:pic>
      <p:sp>
        <p:nvSpPr>
          <p:cNvPr id="13" name="Down Arrow 12"/>
          <p:cNvSpPr/>
          <p:nvPr/>
        </p:nvSpPr>
        <p:spPr>
          <a:xfrm>
            <a:off x="1725126" y="2068950"/>
            <a:ext cx="627636" cy="685800"/>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4" name="Down Arrow 13"/>
          <p:cNvSpPr/>
          <p:nvPr/>
        </p:nvSpPr>
        <p:spPr>
          <a:xfrm rot="10800000">
            <a:off x="1725126" y="3059550"/>
            <a:ext cx="627636" cy="685800"/>
          </a:xfrm>
          <a:prstGeom prst="downArrow">
            <a:avLst/>
          </a:prstGeom>
          <a:solidFill>
            <a:srgbClr val="00B050"/>
          </a:solidFill>
          <a:ln>
            <a:solidFill>
              <a:srgbClr val="00B05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6" name="TextBox 15"/>
          <p:cNvSpPr txBox="1"/>
          <p:nvPr/>
        </p:nvSpPr>
        <p:spPr>
          <a:xfrm>
            <a:off x="2414250" y="3217784"/>
            <a:ext cx="2745972" cy="646331"/>
          </a:xfrm>
          <a:prstGeom prst="rect">
            <a:avLst/>
          </a:prstGeom>
          <a:noFill/>
        </p:spPr>
        <p:txBody>
          <a:bodyPr wrap="square" rtlCol="0">
            <a:spAutoFit/>
          </a:bodyPr>
          <a:lstStyle/>
          <a:p>
            <a:r>
              <a:rPr lang="en-US" dirty="0"/>
              <a:t>Increase memory, brain function</a:t>
            </a:r>
          </a:p>
        </p:txBody>
      </p:sp>
      <p:sp>
        <p:nvSpPr>
          <p:cNvPr id="17" name="TextBox 16"/>
          <p:cNvSpPr txBox="1"/>
          <p:nvPr/>
        </p:nvSpPr>
        <p:spPr>
          <a:xfrm>
            <a:off x="2352762" y="2023384"/>
            <a:ext cx="3020568" cy="646331"/>
          </a:xfrm>
          <a:prstGeom prst="rect">
            <a:avLst/>
          </a:prstGeom>
          <a:noFill/>
        </p:spPr>
        <p:txBody>
          <a:bodyPr wrap="square" rtlCol="0">
            <a:spAutoFit/>
          </a:bodyPr>
          <a:lstStyle/>
          <a:p>
            <a:r>
              <a:rPr lang="en-US" dirty="0"/>
              <a:t>Decrease the length of the common cold by 2 days</a:t>
            </a:r>
          </a:p>
        </p:txBody>
      </p:sp>
      <p:sp>
        <p:nvSpPr>
          <p:cNvPr id="18" name="Down Arrow 17"/>
          <p:cNvSpPr/>
          <p:nvPr/>
        </p:nvSpPr>
        <p:spPr>
          <a:xfrm rot="10800000">
            <a:off x="1725126" y="4026429"/>
            <a:ext cx="627636" cy="685800"/>
          </a:xfrm>
          <a:prstGeom prst="downArrow">
            <a:avLst/>
          </a:prstGeom>
          <a:solidFill>
            <a:srgbClr val="00B050"/>
          </a:solidFill>
          <a:ln>
            <a:solidFill>
              <a:srgbClr val="00B05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9" name="TextBox 18"/>
          <p:cNvSpPr txBox="1"/>
          <p:nvPr/>
        </p:nvSpPr>
        <p:spPr>
          <a:xfrm>
            <a:off x="2410951" y="4240685"/>
            <a:ext cx="2745972" cy="646331"/>
          </a:xfrm>
          <a:prstGeom prst="rect">
            <a:avLst/>
          </a:prstGeom>
          <a:noFill/>
        </p:spPr>
        <p:txBody>
          <a:bodyPr wrap="square" rtlCol="0">
            <a:spAutoFit/>
          </a:bodyPr>
          <a:lstStyle/>
          <a:p>
            <a:r>
              <a:rPr lang="en-US" dirty="0"/>
              <a:t>People who exercise tend to be happier</a:t>
            </a:r>
          </a:p>
        </p:txBody>
      </p:sp>
      <p:sp>
        <p:nvSpPr>
          <p:cNvPr id="20" name="Down Arrow 19"/>
          <p:cNvSpPr/>
          <p:nvPr/>
        </p:nvSpPr>
        <p:spPr>
          <a:xfrm rot="10800000">
            <a:off x="1725126" y="5121450"/>
            <a:ext cx="627636" cy="685800"/>
          </a:xfrm>
          <a:prstGeom prst="downArrow">
            <a:avLst/>
          </a:prstGeom>
          <a:solidFill>
            <a:srgbClr val="00B050"/>
          </a:solidFill>
          <a:ln>
            <a:solidFill>
              <a:srgbClr val="00B05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1" name="TextBox 20"/>
          <p:cNvSpPr txBox="1"/>
          <p:nvPr/>
        </p:nvSpPr>
        <p:spPr>
          <a:xfrm>
            <a:off x="2414250" y="5279684"/>
            <a:ext cx="1590500" cy="369332"/>
          </a:xfrm>
          <a:prstGeom prst="rect">
            <a:avLst/>
          </a:prstGeom>
          <a:noFill/>
        </p:spPr>
        <p:txBody>
          <a:bodyPr wrap="none" rtlCol="0">
            <a:spAutoFit/>
          </a:bodyPr>
          <a:lstStyle/>
          <a:p>
            <a:r>
              <a:rPr lang="en-US" dirty="0"/>
              <a:t>More energy!</a:t>
            </a:r>
          </a:p>
        </p:txBody>
      </p:sp>
      <p:sp>
        <p:nvSpPr>
          <p:cNvPr id="22" name="Subtitle 2"/>
          <p:cNvSpPr txBox="1">
            <a:spLocks/>
          </p:cNvSpPr>
          <p:nvPr/>
        </p:nvSpPr>
        <p:spPr>
          <a:xfrm>
            <a:off x="5638758" y="3117821"/>
            <a:ext cx="3483864" cy="2590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just">
              <a:buClr>
                <a:srgbClr val="C20EB9"/>
              </a:buClr>
              <a:buSzPct val="115000"/>
            </a:pPr>
            <a:r>
              <a:rPr lang="en-US" sz="1800" u="sng" dirty="0">
                <a:solidFill>
                  <a:schemeClr val="tx1"/>
                </a:solidFill>
              </a:rPr>
              <a:t>Okay, but how much exercise?</a:t>
            </a:r>
          </a:p>
          <a:p>
            <a:pPr marL="285750" indent="-285750" algn="l">
              <a:buClr>
                <a:srgbClr val="C20EB9"/>
              </a:buClr>
              <a:buSzPct val="115000"/>
              <a:buFont typeface="Arial" panose="020B0604020202020204" pitchFamily="34" charset="0"/>
              <a:buChar char="•"/>
            </a:pPr>
            <a:r>
              <a:rPr lang="en-US" sz="1800" dirty="0">
                <a:solidFill>
                  <a:schemeClr val="tx1"/>
                </a:solidFill>
              </a:rPr>
              <a:t>As little as 15 minutes of “vigorous” exercise 5 days a week</a:t>
            </a:r>
          </a:p>
          <a:p>
            <a:pPr marL="285750" indent="-285750" algn="l">
              <a:buClr>
                <a:srgbClr val="C20EB9"/>
              </a:buClr>
              <a:buSzPct val="115000"/>
              <a:buFont typeface="Arial" panose="020B0604020202020204" pitchFamily="34" charset="0"/>
              <a:buChar char="•"/>
            </a:pPr>
            <a:r>
              <a:rPr lang="en-US" sz="1800" dirty="0">
                <a:solidFill>
                  <a:schemeClr val="tx1"/>
                </a:solidFill>
              </a:rPr>
              <a:t>Walking for 30 minutes 5 days a week</a:t>
            </a:r>
          </a:p>
          <a:p>
            <a:pPr marL="285750" indent="-285750" algn="l">
              <a:buClr>
                <a:srgbClr val="C20EB9"/>
              </a:buClr>
              <a:buSzPct val="115000"/>
              <a:buFont typeface="Arial" panose="020B0604020202020204" pitchFamily="34" charset="0"/>
              <a:buChar char="•"/>
            </a:pPr>
            <a:r>
              <a:rPr lang="en-US" sz="1800" dirty="0">
                <a:solidFill>
                  <a:schemeClr val="tx1"/>
                </a:solidFill>
              </a:rPr>
              <a:t>Some combination of the two</a:t>
            </a:r>
          </a:p>
          <a:p>
            <a:pPr marL="285750" indent="-285750" algn="just">
              <a:buClr>
                <a:srgbClr val="C20EB9"/>
              </a:buClr>
              <a:buSzPct val="115000"/>
              <a:buFont typeface="Arial" panose="020B0604020202020204" pitchFamily="34" charset="0"/>
              <a:buChar char="•"/>
            </a:pPr>
            <a:endParaRPr lang="en-US" sz="1800" dirty="0">
              <a:solidFill>
                <a:schemeClr val="tx1"/>
              </a:solidFill>
            </a:endParaRPr>
          </a:p>
        </p:txBody>
      </p:sp>
    </p:spTree>
    <p:extLst>
      <p:ext uri="{BB962C8B-B14F-4D97-AF65-F5344CB8AC3E}">
        <p14:creationId xmlns:p14="http://schemas.microsoft.com/office/powerpoint/2010/main" val="3110599460"/>
      </p:ext>
    </p:extLst>
  </p:cSld>
  <p:clrMapOvr>
    <a:masterClrMapping/>
  </p:clrMapOvr>
  <mc:AlternateContent xmlns:mc="http://schemas.openxmlformats.org/markup-compatibility/2006" xmlns:p14="http://schemas.microsoft.com/office/powerpoint/2010/main">
    <mc:Choice Requires="p14">
      <p:transition spd="slow" p14:dur="1250">
        <p:sndAc>
          <p:stSnd>
            <p:snd r:embed="rId3" name="ARROW.WAV"/>
          </p:stSnd>
        </p:sndAc>
      </p:transition>
    </mc:Choice>
    <mc:Fallback xmlns="">
      <p:transition spd="slow">
        <p:sndAc>
          <p:stSnd>
            <p:snd r:embed="rId6" name="ARROW.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txBox="1">
            <a:spLocks/>
          </p:cNvSpPr>
          <p:nvPr/>
        </p:nvSpPr>
        <p:spPr>
          <a:xfrm>
            <a:off x="1447800" y="1295400"/>
            <a:ext cx="7696200" cy="41910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None/>
            </a:pPr>
            <a:r>
              <a:rPr lang="en-US" sz="1800" dirty="0"/>
              <a:t>Health</a:t>
            </a:r>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lvl="1">
              <a:buFont typeface="Wingdings" panose="05000000000000000000" pitchFamily="2" charset="2"/>
              <a:buChar char="§"/>
            </a:pPr>
            <a:endParaRPr lang="en-US" sz="1600" dirty="0"/>
          </a:p>
          <a:p>
            <a:pPr lvl="1">
              <a:buFont typeface="Wingdings" panose="05000000000000000000" pitchFamily="2" charset="2"/>
              <a:buChar char="§"/>
            </a:pPr>
            <a:r>
              <a:rPr lang="en-US" sz="1600" dirty="0"/>
              <a:t>Spending on unhealthy habits impacts availability of income for other purposes</a:t>
            </a:r>
          </a:p>
          <a:p>
            <a:pPr lvl="1">
              <a:buFont typeface="Wingdings" panose="05000000000000000000" pitchFamily="2" charset="2"/>
              <a:buChar char="§"/>
            </a:pPr>
            <a:endParaRPr lang="en-US" sz="1600" dirty="0"/>
          </a:p>
          <a:p>
            <a:pPr lvl="1">
              <a:buFont typeface="Wingdings" panose="05000000000000000000" pitchFamily="2" charset="2"/>
              <a:buChar char="§"/>
            </a:pPr>
            <a:r>
              <a:rPr lang="en-US" sz="1600" dirty="0"/>
              <a:t>Take control and ensure spending matches all your priorities</a:t>
            </a:r>
          </a:p>
        </p:txBody>
      </p:sp>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0523" y="1524000"/>
            <a:ext cx="7210754"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371600" y="6627168"/>
            <a:ext cx="2820003" cy="230832"/>
          </a:xfrm>
          <a:prstGeom prst="rect">
            <a:avLst/>
          </a:prstGeom>
          <a:noFill/>
        </p:spPr>
        <p:txBody>
          <a:bodyPr wrap="none" rtlCol="0">
            <a:spAutoFit/>
          </a:bodyPr>
          <a:lstStyle/>
          <a:p>
            <a:r>
              <a:rPr lang="en-US" sz="900" dirty="0"/>
              <a:t>Rutgers School of Environmental and Biological Sciences</a:t>
            </a:r>
          </a:p>
        </p:txBody>
      </p:sp>
      <p:grpSp>
        <p:nvGrpSpPr>
          <p:cNvPr id="10" name="Group 9"/>
          <p:cNvGrpSpPr/>
          <p:nvPr/>
        </p:nvGrpSpPr>
        <p:grpSpPr>
          <a:xfrm>
            <a:off x="1371600" y="263351"/>
            <a:ext cx="3189445" cy="461665"/>
            <a:chOff x="2941172" y="4161508"/>
            <a:chExt cx="1607035" cy="614513"/>
          </a:xfrm>
        </p:grpSpPr>
        <p:sp>
          <p:nvSpPr>
            <p:cNvPr id="11" name="TextBox 10"/>
            <p:cNvSpPr txBox="1"/>
            <p:nvPr/>
          </p:nvSpPr>
          <p:spPr>
            <a:xfrm>
              <a:off x="2941172" y="4161508"/>
              <a:ext cx="1607035" cy="614513"/>
            </a:xfrm>
            <a:prstGeom prst="rect">
              <a:avLst/>
            </a:prstGeom>
            <a:noFill/>
          </p:spPr>
          <p:txBody>
            <a:bodyPr wrap="square" rtlCol="0" anchor="ctr">
              <a:spAutoFit/>
            </a:bodyPr>
            <a:lstStyle/>
            <a:p>
              <a:pPr algn="ctr"/>
              <a:r>
                <a:rPr lang="en-US" sz="2400" dirty="0"/>
                <a:t>      Invest in You</a:t>
              </a:r>
            </a:p>
          </p:txBody>
        </p:sp>
        <p:pic>
          <p:nvPicPr>
            <p:cNvPr id="1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flipH="1" flipV="1">
              <a:off x="3147613" y="4349069"/>
              <a:ext cx="130413" cy="23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savings">
            <a:hlinkClick r:id="" action="ppaction://media"/>
            <a:extLst>
              <a:ext uri="{FF2B5EF4-FFF2-40B4-BE49-F238E27FC236}">
                <a16:creationId xmlns:a16="http://schemas.microsoft.com/office/drawing/2014/main" id="{6ECAED6B-3125-450B-A8E1-1BD34CC3F5F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648200" y="908050"/>
            <a:ext cx="406400" cy="406400"/>
          </a:xfrm>
          <a:prstGeom prst="rect">
            <a:avLst/>
          </a:prstGeom>
        </p:spPr>
      </p:pic>
    </p:spTree>
    <p:extLst>
      <p:ext uri="{BB962C8B-B14F-4D97-AF65-F5344CB8AC3E}">
        <p14:creationId xmlns:p14="http://schemas.microsoft.com/office/powerpoint/2010/main" val="3296765690"/>
      </p:ext>
    </p:extLst>
  </p:cSld>
  <p:clrMapOvr>
    <a:masterClrMapping/>
  </p:clrMapOvr>
  <mc:AlternateContent xmlns:mc="http://schemas.openxmlformats.org/markup-compatibility/2006" xmlns:p14="http://schemas.microsoft.com/office/powerpoint/2010/main">
    <mc:Choice Requires="p14">
      <p:transition spd="slow" p14:dur="1250">
        <p:sndAc>
          <p:stSnd>
            <p:snd r:embed="rId5" name="ARROW.WAV"/>
          </p:stSnd>
        </p:sndAc>
      </p:transition>
    </mc:Choice>
    <mc:Fallback xmlns="">
      <p:transition spd="slow">
        <p:sndAc>
          <p:stSnd>
            <p:snd r:embed="rId9"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ubtitle 2"/>
          <p:cNvSpPr txBox="1">
            <a:spLocks/>
          </p:cNvSpPr>
          <p:nvPr/>
        </p:nvSpPr>
        <p:spPr>
          <a:xfrm>
            <a:off x="1736945" y="4876800"/>
            <a:ext cx="7168930" cy="124235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l">
              <a:buFont typeface="Arial" panose="020B0604020202020204" pitchFamily="34" charset="0"/>
              <a:buChar char="•"/>
            </a:pPr>
            <a:r>
              <a:rPr lang="en-US" sz="1600" dirty="0">
                <a:solidFill>
                  <a:schemeClr val="tx1"/>
                </a:solidFill>
              </a:rPr>
              <a:t>All things in moderation</a:t>
            </a:r>
          </a:p>
          <a:p>
            <a:pPr marL="285750" indent="-285750" algn="l">
              <a:buFont typeface="Arial" panose="020B0604020202020204" pitchFamily="34" charset="0"/>
              <a:buChar char="•"/>
            </a:pPr>
            <a:r>
              <a:rPr lang="en-US" sz="1600" dirty="0">
                <a:solidFill>
                  <a:schemeClr val="tx1"/>
                </a:solidFill>
              </a:rPr>
              <a:t>Good habits are the key to a life well lived (exercise for 20-30 minutes, 3-4 days a week creates lasting benefits)</a:t>
            </a:r>
          </a:p>
          <a:p>
            <a:pPr marL="285750" indent="-285750" algn="l">
              <a:buFont typeface="Arial" panose="020B0604020202020204" pitchFamily="34" charset="0"/>
              <a:buChar char="•"/>
            </a:pPr>
            <a:r>
              <a:rPr lang="en-US" sz="1600" dirty="0">
                <a:solidFill>
                  <a:schemeClr val="tx1"/>
                </a:solidFill>
              </a:rPr>
              <a:t>Reduce your health care outlays and improve your ability to succeed at your job</a:t>
            </a:r>
          </a:p>
          <a:p>
            <a:pPr marL="285750" indent="-285750" algn="l">
              <a:buFont typeface="Arial" panose="020B0604020202020204" pitchFamily="34" charset="0"/>
              <a:buChar char="•"/>
            </a:pPr>
            <a:endParaRPr lang="en-US" sz="1400" dirty="0">
              <a:solidFill>
                <a:srgbClr val="205AA0"/>
              </a:solidFill>
            </a:endParaRPr>
          </a:p>
          <a:p>
            <a:pPr algn="l"/>
            <a:endParaRPr lang="en-US" sz="1400" dirty="0">
              <a:solidFill>
                <a:srgbClr val="205AA0"/>
              </a:solidFill>
            </a:endParaRPr>
          </a:p>
        </p:txBody>
      </p:sp>
      <p:grpSp>
        <p:nvGrpSpPr>
          <p:cNvPr id="7" name="Group 6"/>
          <p:cNvGrpSpPr/>
          <p:nvPr/>
        </p:nvGrpSpPr>
        <p:grpSpPr>
          <a:xfrm>
            <a:off x="1600201" y="277177"/>
            <a:ext cx="3189445" cy="461665"/>
            <a:chOff x="3073914" y="4137980"/>
            <a:chExt cx="1607035" cy="614513"/>
          </a:xfrm>
        </p:grpSpPr>
        <p:sp>
          <p:nvSpPr>
            <p:cNvPr id="8" name="TextBox 7"/>
            <p:cNvSpPr txBox="1"/>
            <p:nvPr/>
          </p:nvSpPr>
          <p:spPr>
            <a:xfrm>
              <a:off x="3073914" y="4137980"/>
              <a:ext cx="1607035" cy="614513"/>
            </a:xfrm>
            <a:prstGeom prst="rect">
              <a:avLst/>
            </a:prstGeom>
            <a:noFill/>
          </p:spPr>
          <p:txBody>
            <a:bodyPr wrap="square" rtlCol="0" anchor="ctr">
              <a:spAutoFit/>
            </a:bodyPr>
            <a:lstStyle/>
            <a:p>
              <a:pPr algn="ctr"/>
              <a:r>
                <a:rPr lang="en-US" sz="2400" dirty="0"/>
                <a:t>Invest in You</a:t>
              </a:r>
            </a:p>
          </p:txBody>
        </p:sp>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H="1" flipV="1">
              <a:off x="3147613" y="4349069"/>
              <a:ext cx="130413" cy="23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756518"/>
            <a:ext cx="5459265" cy="379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energy">
            <a:hlinkClick r:id="" action="ppaction://media"/>
            <a:extLst>
              <a:ext uri="{FF2B5EF4-FFF2-40B4-BE49-F238E27FC236}">
                <a16:creationId xmlns:a16="http://schemas.microsoft.com/office/drawing/2014/main" id="{46790266-C56E-4AFC-A7D5-5339277FDCD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96803" y="4652288"/>
            <a:ext cx="406400" cy="406400"/>
          </a:xfrm>
          <a:prstGeom prst="rect">
            <a:avLst/>
          </a:prstGeom>
        </p:spPr>
      </p:pic>
    </p:spTree>
    <p:extLst>
      <p:ext uri="{BB962C8B-B14F-4D97-AF65-F5344CB8AC3E}">
        <p14:creationId xmlns:p14="http://schemas.microsoft.com/office/powerpoint/2010/main" val="2180285948"/>
      </p:ext>
    </p:extLst>
  </p:cSld>
  <p:clrMapOvr>
    <a:masterClrMapping/>
  </p:clrMapOvr>
  <mc:AlternateContent xmlns:mc="http://schemas.openxmlformats.org/markup-compatibility/2006" xmlns:p14="http://schemas.microsoft.com/office/powerpoint/2010/main">
    <mc:Choice Requires="p14">
      <p:transition spd="slow" p14:dur="1250">
        <p:sndAc>
          <p:stSnd>
            <p:snd r:embed="rId4" name="ARROW.WAV"/>
          </p:stSnd>
        </p:sndAc>
      </p:transition>
    </mc:Choice>
    <mc:Fallback xmlns="">
      <p:transition spd="slow">
        <p:sndAc>
          <p:stSnd>
            <p:snd r:embed="rId8"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8749" y="990600"/>
            <a:ext cx="3276600" cy="334962"/>
          </a:xfrm>
        </p:spPr>
        <p:txBody>
          <a:bodyPr>
            <a:normAutofit fontScale="90000"/>
          </a:bodyPr>
          <a:lstStyle/>
          <a:p>
            <a:r>
              <a:rPr lang="en-US" sz="1800" b="1" dirty="0">
                <a:latin typeface="+mn-lt"/>
              </a:rPr>
              <a:t>Health</a:t>
            </a:r>
          </a:p>
        </p:txBody>
      </p:sp>
      <p:sp>
        <p:nvSpPr>
          <p:cNvPr id="3" name="Content Placeholder 2"/>
          <p:cNvSpPr>
            <a:spLocks noGrp="1"/>
          </p:cNvSpPr>
          <p:nvPr>
            <p:ph sz="quarter" idx="1"/>
          </p:nvPr>
        </p:nvSpPr>
        <p:spPr>
          <a:xfrm>
            <a:off x="1875885" y="1325562"/>
            <a:ext cx="7039516" cy="4873752"/>
          </a:xfrm>
        </p:spPr>
        <p:txBody>
          <a:bodyPr/>
          <a:lstStyle/>
          <a:p>
            <a:pPr marL="0" indent="0" algn="just">
              <a:buClr>
                <a:srgbClr val="C20EB9"/>
              </a:buClr>
              <a:buSzPct val="115000"/>
              <a:buNone/>
            </a:pPr>
            <a:r>
              <a:rPr lang="en-US" sz="1600" dirty="0"/>
              <a:t>Protect your good health by making smart choices in key areas:</a:t>
            </a:r>
          </a:p>
          <a:p>
            <a:pPr marL="285750" indent="-285750" algn="just">
              <a:buClr>
                <a:srgbClr val="C20EB9"/>
              </a:buClr>
              <a:buSzPct val="115000"/>
              <a:buFont typeface="Arial" panose="020B0604020202020204" pitchFamily="34" charset="0"/>
              <a:buChar char="•"/>
            </a:pPr>
            <a:endParaRPr lang="en-US" sz="1600" dirty="0"/>
          </a:p>
          <a:p>
            <a:pPr marL="742950" lvl="1" indent="-285750" algn="just">
              <a:buClr>
                <a:srgbClr val="C20EB9"/>
              </a:buClr>
              <a:buSzPct val="115000"/>
              <a:buFont typeface="Century Schoolbook" panose="02040604050505020304" pitchFamily="18" charset="0"/>
              <a:buChar char="–"/>
            </a:pPr>
            <a:r>
              <a:rPr lang="en-US" sz="1600" dirty="0"/>
              <a:t>Exercise – Be active often to increase your mental - as well as physical -  well-being. </a:t>
            </a:r>
          </a:p>
          <a:p>
            <a:pPr marL="742950" lvl="1" indent="-285750" algn="just">
              <a:buClr>
                <a:srgbClr val="C20EB9"/>
              </a:buClr>
              <a:buSzPct val="115000"/>
              <a:buFont typeface="Century Schoolbook" panose="02040604050505020304" pitchFamily="18" charset="0"/>
              <a:buChar char="–"/>
            </a:pPr>
            <a:endParaRPr lang="en-US" sz="1600" dirty="0"/>
          </a:p>
          <a:p>
            <a:pPr marL="742950" lvl="1" indent="-285750" algn="just">
              <a:buClr>
                <a:srgbClr val="C20EB9"/>
              </a:buClr>
              <a:buSzPct val="115000"/>
              <a:buFont typeface="Century Schoolbook" panose="02040604050505020304" pitchFamily="18" charset="0"/>
              <a:buChar char="–"/>
            </a:pPr>
            <a:r>
              <a:rPr lang="en-US" sz="1600" dirty="0"/>
              <a:t>Food choices - Give your body high quality fuel by choosing healthy foods and limiting  your sugar intake. </a:t>
            </a:r>
          </a:p>
          <a:p>
            <a:pPr marL="742950" lvl="1" indent="-285750" algn="just">
              <a:buClr>
                <a:srgbClr val="C20EB9"/>
              </a:buClr>
              <a:buSzPct val="115000"/>
              <a:buFont typeface="Century Schoolbook" panose="02040604050505020304" pitchFamily="18" charset="0"/>
              <a:buChar char="–"/>
            </a:pPr>
            <a:endParaRPr lang="en-US" sz="1600" dirty="0"/>
          </a:p>
          <a:p>
            <a:pPr marL="742950" lvl="1" indent="-285750" algn="just">
              <a:buClr>
                <a:srgbClr val="C20EB9"/>
              </a:buClr>
              <a:buSzPct val="115000"/>
              <a:buFont typeface="Century Schoolbook" panose="02040604050505020304" pitchFamily="18" charset="0"/>
              <a:buChar char="–"/>
            </a:pPr>
            <a:r>
              <a:rPr lang="en-US" sz="1600" dirty="0"/>
              <a:t>Food portion size – How much you eat is as important as what you eat</a:t>
            </a:r>
          </a:p>
          <a:p>
            <a:pPr marL="742950" lvl="1" indent="-285750" algn="just">
              <a:buClr>
                <a:srgbClr val="C20EB9"/>
              </a:buClr>
              <a:buSzPct val="115000"/>
              <a:buFont typeface="Century Schoolbook" panose="02040604050505020304" pitchFamily="18" charset="0"/>
              <a:buChar char="–"/>
            </a:pPr>
            <a:endParaRPr lang="en-US" sz="1600" dirty="0"/>
          </a:p>
          <a:p>
            <a:pPr marL="742950" lvl="1" indent="-285750" algn="just">
              <a:buClr>
                <a:srgbClr val="C20EB9"/>
              </a:buClr>
              <a:buSzPct val="115000"/>
              <a:buFont typeface="Century Schoolbook" panose="02040604050505020304" pitchFamily="18" charset="0"/>
              <a:buChar char="–"/>
            </a:pPr>
            <a:r>
              <a:rPr lang="en-US" sz="1600" dirty="0"/>
              <a:t>Health insurance – it’s important because it gives you access to regular checkups and maintenance to keep you in good health, and also protects your wealth and financial stability in the event you need medical care.  </a:t>
            </a:r>
          </a:p>
          <a:p>
            <a:pPr marL="742950" lvl="1" indent="-285750" algn="just">
              <a:buClr>
                <a:srgbClr val="C20EB9"/>
              </a:buClr>
              <a:buSzPct val="115000"/>
              <a:buFont typeface="Arial" panose="020B0604020202020204" pitchFamily="34" charset="0"/>
              <a:buChar char="•"/>
            </a:pPr>
            <a:endParaRPr lang="en-US" sz="1800" dirty="0"/>
          </a:p>
        </p:txBody>
      </p:sp>
      <p:grpSp>
        <p:nvGrpSpPr>
          <p:cNvPr id="4" name="Group 3"/>
          <p:cNvGrpSpPr/>
          <p:nvPr/>
        </p:nvGrpSpPr>
        <p:grpSpPr>
          <a:xfrm>
            <a:off x="1600201" y="327571"/>
            <a:ext cx="3189445" cy="461665"/>
            <a:chOff x="3073914" y="4146492"/>
            <a:chExt cx="1607035" cy="614513"/>
          </a:xfrm>
        </p:grpSpPr>
        <p:sp>
          <p:nvSpPr>
            <p:cNvPr id="5" name="TextBox 4"/>
            <p:cNvSpPr txBox="1"/>
            <p:nvPr/>
          </p:nvSpPr>
          <p:spPr>
            <a:xfrm>
              <a:off x="3073914" y="4146492"/>
              <a:ext cx="1607035" cy="614513"/>
            </a:xfrm>
            <a:prstGeom prst="rect">
              <a:avLst/>
            </a:prstGeom>
            <a:noFill/>
          </p:spPr>
          <p:txBody>
            <a:bodyPr wrap="square" rtlCol="0" anchor="ctr">
              <a:spAutoFit/>
            </a:bodyPr>
            <a:lstStyle/>
            <a:p>
              <a:pPr algn="ctr"/>
              <a:r>
                <a:rPr lang="en-US" sz="2400" dirty="0"/>
                <a:t>Invest in You</a:t>
              </a: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flipV="1">
              <a:off x="3147613" y="4349069"/>
              <a:ext cx="130413" cy="23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370247488"/>
      </p:ext>
    </p:extLst>
  </p:cSld>
  <p:clrMapOvr>
    <a:masterClrMapping/>
  </p:clrMapOvr>
  <mc:AlternateContent xmlns:mc="http://schemas.openxmlformats.org/markup-compatibility/2006" xmlns:p14="http://schemas.microsoft.com/office/powerpoint/2010/main">
    <mc:Choice Requires="p14">
      <p:transition spd="slow" p14:dur="1250">
        <p:sndAc>
          <p:stSnd>
            <p:snd r:embed="rId2" name="ARROW.WAV"/>
          </p:stSnd>
        </p:sndAc>
      </p:transition>
    </mc:Choice>
    <mc:Fallback xmlns="">
      <p:transition spd="slow">
        <p:sndAc>
          <p:stSnd>
            <p:snd r:embed="rId4" name="ARROW.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371600"/>
            <a:ext cx="7010400" cy="3352800"/>
          </a:xfrm>
        </p:spPr>
        <p:txBody>
          <a:bodyPr>
            <a:normAutofit/>
          </a:bodyPr>
          <a:lstStyle/>
          <a:p>
            <a:pPr marL="0" indent="0" algn="ctr">
              <a:buNone/>
            </a:pPr>
            <a:r>
              <a:rPr lang="en-US" sz="1800" dirty="0"/>
              <a:t>Research shows that only a small percentage of the variation in people’s happiness can be explained by differences in their circumstances but more so by thoughts and behaviors.</a:t>
            </a:r>
          </a:p>
          <a:p>
            <a:pPr marL="0" indent="0" algn="ctr">
              <a:buNone/>
            </a:pPr>
            <a:r>
              <a:rPr lang="en-US" sz="1800" dirty="0"/>
              <a:t>(Mayo Clinic)</a:t>
            </a:r>
          </a:p>
          <a:p>
            <a:pPr marL="0" indent="0" algn="ctr">
              <a:buNone/>
            </a:pPr>
            <a:endParaRPr lang="en-US" sz="1800" dirty="0"/>
          </a:p>
          <a:p>
            <a:pPr marL="0" indent="0" algn="ctr">
              <a:buNone/>
            </a:pPr>
            <a:endParaRPr lang="en-US" sz="1800" dirty="0"/>
          </a:p>
          <a:p>
            <a:pPr marL="0" indent="0" algn="ctr">
              <a:buNone/>
            </a:pPr>
            <a:endParaRPr lang="en-US" sz="1800" dirty="0"/>
          </a:p>
          <a:p>
            <a:pPr marL="0" indent="0" algn="ctr">
              <a:buNone/>
            </a:pPr>
            <a:r>
              <a:rPr lang="en-US" sz="1800" dirty="0"/>
              <a:t>'True </a:t>
            </a:r>
            <a:r>
              <a:rPr lang="en-US" sz="1800" i="1" dirty="0"/>
              <a:t>happiness</a:t>
            </a:r>
            <a:r>
              <a:rPr lang="en-US" sz="1800" dirty="0"/>
              <a:t> is to enjoy the present, without anxious dependence upon the future’</a:t>
            </a:r>
          </a:p>
          <a:p>
            <a:pPr marL="0" indent="0" algn="ctr">
              <a:buNone/>
            </a:pPr>
            <a:r>
              <a:rPr lang="en-US" sz="1800" dirty="0"/>
              <a:t>Seneca (@40 A.D)</a:t>
            </a:r>
          </a:p>
          <a:p>
            <a:pPr marL="0" indent="0" algn="ctr">
              <a:buNone/>
            </a:pPr>
            <a:endParaRPr lang="en-US" sz="1800" dirty="0"/>
          </a:p>
          <a:p>
            <a:pPr marL="0" indent="0" algn="ctr">
              <a:buNone/>
            </a:pPr>
            <a:endParaRPr lang="en-US" sz="1800" dirty="0"/>
          </a:p>
          <a:p>
            <a:pPr marL="0" indent="0" algn="ctr">
              <a:buNone/>
            </a:pPr>
            <a:endParaRPr lang="en-US" sz="1800" dirty="0"/>
          </a:p>
          <a:p>
            <a:pPr marL="0" indent="0" algn="ctr">
              <a:buNone/>
            </a:pPr>
            <a:endParaRPr lang="en-US" sz="1800" dirty="0"/>
          </a:p>
          <a:p>
            <a:pPr marL="0" indent="0">
              <a:buNone/>
            </a:pPr>
            <a:endParaRPr lang="en-US" sz="2400" dirty="0"/>
          </a:p>
          <a:p>
            <a:endParaRPr lang="en-US" sz="2400" dirty="0"/>
          </a:p>
        </p:txBody>
      </p:sp>
      <p:grpSp>
        <p:nvGrpSpPr>
          <p:cNvPr id="6" name="Group 5"/>
          <p:cNvGrpSpPr/>
          <p:nvPr/>
        </p:nvGrpSpPr>
        <p:grpSpPr>
          <a:xfrm>
            <a:off x="1590675" y="301107"/>
            <a:ext cx="3189445" cy="461665"/>
            <a:chOff x="3069114" y="4169833"/>
            <a:chExt cx="1607035" cy="614513"/>
          </a:xfrm>
        </p:grpSpPr>
        <p:sp>
          <p:nvSpPr>
            <p:cNvPr id="7" name="TextBox 6"/>
            <p:cNvSpPr txBox="1"/>
            <p:nvPr/>
          </p:nvSpPr>
          <p:spPr>
            <a:xfrm>
              <a:off x="3069114" y="4169833"/>
              <a:ext cx="1607035" cy="614513"/>
            </a:xfrm>
            <a:prstGeom prst="rect">
              <a:avLst/>
            </a:prstGeom>
            <a:noFill/>
          </p:spPr>
          <p:txBody>
            <a:bodyPr wrap="square" rtlCol="0" anchor="ctr">
              <a:spAutoFit/>
            </a:bodyPr>
            <a:lstStyle/>
            <a:p>
              <a:pPr algn="ctr"/>
              <a:r>
                <a:rPr lang="en-US" sz="2400" dirty="0"/>
                <a:t>Invest in You</a:t>
              </a:r>
            </a:p>
          </p:txBody>
        </p:sp>
        <p:pic>
          <p:nvPicPr>
            <p:cNvPr id="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flipH="1" flipV="1">
              <a:off x="3147613" y="4349069"/>
              <a:ext cx="130413" cy="23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spirit">
            <a:hlinkClick r:id="" action="ppaction://media"/>
            <a:extLst>
              <a:ext uri="{FF2B5EF4-FFF2-40B4-BE49-F238E27FC236}">
                <a16:creationId xmlns:a16="http://schemas.microsoft.com/office/drawing/2014/main" id="{B52DC09E-884E-4FD0-96E7-796E1D45B5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00575" y="2895600"/>
            <a:ext cx="406400" cy="406400"/>
          </a:xfrm>
          <a:prstGeom prst="rect">
            <a:avLst/>
          </a:prstGeom>
        </p:spPr>
      </p:pic>
    </p:spTree>
    <p:extLst>
      <p:ext uri="{BB962C8B-B14F-4D97-AF65-F5344CB8AC3E}">
        <p14:creationId xmlns:p14="http://schemas.microsoft.com/office/powerpoint/2010/main" val="2076356075"/>
      </p:ext>
    </p:extLst>
  </p:cSld>
  <p:clrMapOvr>
    <a:masterClrMapping/>
  </p:clrMapOvr>
  <mc:AlternateContent xmlns:mc="http://schemas.openxmlformats.org/markup-compatibility/2006" xmlns:p14="http://schemas.microsoft.com/office/powerpoint/2010/main">
    <mc:Choice Requires="p14">
      <p:transition spd="slow" p14:dur="1250">
        <p:sndAc>
          <p:stSnd>
            <p:snd r:embed="rId5" name="ARROW.WAV"/>
          </p:stSnd>
        </p:sndAc>
      </p:transition>
    </mc:Choice>
    <mc:Fallback xmlns="">
      <p:transition spd="slow">
        <p:sndAc>
          <p:stSnd>
            <p:snd r:embed="rId8"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8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2075" y="990600"/>
            <a:ext cx="7391400" cy="1676400"/>
          </a:xfrm>
        </p:spPr>
        <p:txBody>
          <a:bodyPr>
            <a:normAutofit/>
          </a:bodyPr>
          <a:lstStyle/>
          <a:p>
            <a:pPr marL="0" indent="0">
              <a:buNone/>
            </a:pPr>
            <a:r>
              <a:rPr lang="en-US" sz="1900" b="1" dirty="0"/>
              <a:t>Contentment</a:t>
            </a:r>
            <a:r>
              <a:rPr lang="en-US" sz="1900" dirty="0"/>
              <a:t> </a:t>
            </a:r>
            <a:r>
              <a:rPr lang="en-US" sz="1600" dirty="0"/>
              <a:t>is relevant for well-being and financial well-being, because learning to spend less requires being content with what you have. More spending does often lead to more personal fulfilment up to a point. But spending too much can have a negative impact on quality of life. Studies show that salary above $75,000 does not lead to much higher levels of satisfaction</a:t>
            </a:r>
          </a:p>
          <a:p>
            <a:pPr>
              <a:buFont typeface="Wingdings" panose="05000000000000000000" pitchFamily="2" charset="2"/>
              <a:buChar char="§"/>
            </a:pPr>
            <a:endParaRPr lang="en-US" sz="2400" dirty="0"/>
          </a:p>
          <a:p>
            <a:pPr>
              <a:buFont typeface="Wingdings" panose="05000000000000000000" pitchFamily="2" charset="2"/>
              <a:buChar char="§"/>
            </a:pPr>
            <a:endParaRPr lang="en-US" sz="2400" dirty="0"/>
          </a:p>
          <a:p>
            <a:pPr>
              <a:buFont typeface="Wingdings" panose="05000000000000000000" pitchFamily="2" charset="2"/>
              <a:buChar char="§"/>
            </a:pPr>
            <a:endParaRPr lang="en-US" sz="2400" i="1" dirty="0"/>
          </a:p>
          <a:p>
            <a:endParaRPr lang="en-US" sz="2400" dirty="0"/>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362200"/>
            <a:ext cx="5189784" cy="4024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1600201" y="294852"/>
            <a:ext cx="3189445" cy="461665"/>
            <a:chOff x="3073914" y="4161507"/>
            <a:chExt cx="1607035" cy="614513"/>
          </a:xfrm>
        </p:grpSpPr>
        <p:sp>
          <p:nvSpPr>
            <p:cNvPr id="7" name="TextBox 6"/>
            <p:cNvSpPr txBox="1"/>
            <p:nvPr/>
          </p:nvSpPr>
          <p:spPr>
            <a:xfrm>
              <a:off x="3073914" y="4161507"/>
              <a:ext cx="1607035" cy="614513"/>
            </a:xfrm>
            <a:prstGeom prst="rect">
              <a:avLst/>
            </a:prstGeom>
            <a:noFill/>
          </p:spPr>
          <p:txBody>
            <a:bodyPr wrap="square" rtlCol="0" anchor="ctr">
              <a:spAutoFit/>
            </a:bodyPr>
            <a:lstStyle/>
            <a:p>
              <a:pPr algn="ctr"/>
              <a:r>
                <a:rPr lang="en-US" sz="2400" dirty="0"/>
                <a:t>Invest in You</a:t>
              </a:r>
            </a:p>
          </p:txBody>
        </p:sp>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H="1" flipV="1">
              <a:off x="3147613" y="4349069"/>
              <a:ext cx="130413" cy="23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766504463"/>
      </p:ext>
    </p:extLst>
  </p:cSld>
  <p:clrMapOvr>
    <a:masterClrMapping/>
  </p:clrMapOvr>
  <mc:AlternateContent xmlns:mc="http://schemas.openxmlformats.org/markup-compatibility/2006" xmlns:p14="http://schemas.microsoft.com/office/powerpoint/2010/main">
    <mc:Choice Requires="p14">
      <p:transition spd="slow" p14:dur="1250">
        <p:sndAc>
          <p:stSnd>
            <p:snd r:embed="rId3" name="ARROW.WAV"/>
          </p:stSnd>
        </p:sndAc>
      </p:transition>
    </mc:Choice>
    <mc:Fallback xmlns="">
      <p:transition spd="slow">
        <p:sndAc>
          <p:stSnd>
            <p:snd r:embed="rId6" name="ARROW.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1770445" y="1015379"/>
            <a:ext cx="7116983" cy="3048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1600" dirty="0"/>
          </a:p>
          <a:p>
            <a:pPr lvl="1">
              <a:buFont typeface="Wingdings" panose="05000000000000000000" pitchFamily="2" charset="2"/>
              <a:buChar char="§"/>
            </a:pPr>
            <a:r>
              <a:rPr lang="en-US" sz="1600" dirty="0"/>
              <a:t>According to the CDC, well-being integrates mental and physical health and decreased risk of disease, illness and injury, better immune functioning and increased longevity are all associated with higher levels of well-being.</a:t>
            </a:r>
          </a:p>
          <a:p>
            <a:pPr lvl="1">
              <a:buFont typeface="Wingdings" panose="05000000000000000000" pitchFamily="2" charset="2"/>
              <a:buChar char="§"/>
            </a:pPr>
            <a:endParaRPr lang="en-US" sz="1600" dirty="0"/>
          </a:p>
          <a:p>
            <a:pPr lvl="1">
              <a:buFont typeface="Wingdings" panose="05000000000000000000" pitchFamily="2" charset="2"/>
              <a:buChar char="§"/>
            </a:pPr>
            <a:r>
              <a:rPr lang="en-US" sz="1600" dirty="0"/>
              <a:t>The CDC also notes that individuals with high levels of well-being are more productive at work and more likely to contribute to their communities.</a:t>
            </a:r>
          </a:p>
          <a:p>
            <a:pPr lvl="1">
              <a:buFont typeface="Wingdings" panose="05000000000000000000" pitchFamily="2" charset="2"/>
              <a:buChar char="§"/>
            </a:pPr>
            <a:endParaRPr lang="en-US" sz="1600" dirty="0">
              <a:latin typeface="Georgia" panose="02040502050405020303" pitchFamily="18" charset="0"/>
            </a:endParaRPr>
          </a:p>
        </p:txBody>
      </p:sp>
      <p:grpSp>
        <p:nvGrpSpPr>
          <p:cNvPr id="7" name="Group 6"/>
          <p:cNvGrpSpPr/>
          <p:nvPr/>
        </p:nvGrpSpPr>
        <p:grpSpPr>
          <a:xfrm>
            <a:off x="1679195" y="268112"/>
            <a:ext cx="5102605" cy="461665"/>
            <a:chOff x="3067553" y="4163654"/>
            <a:chExt cx="2571001" cy="614513"/>
          </a:xfrm>
        </p:grpSpPr>
        <p:sp>
          <p:nvSpPr>
            <p:cNvPr id="9" name="TextBox 8"/>
            <p:cNvSpPr txBox="1"/>
            <p:nvPr/>
          </p:nvSpPr>
          <p:spPr>
            <a:xfrm>
              <a:off x="3067553" y="4163654"/>
              <a:ext cx="2571001" cy="614513"/>
            </a:xfrm>
            <a:prstGeom prst="rect">
              <a:avLst/>
            </a:prstGeom>
            <a:noFill/>
          </p:spPr>
          <p:txBody>
            <a:bodyPr wrap="square" rtlCol="0" anchor="ctr">
              <a:spAutoFit/>
            </a:bodyPr>
            <a:lstStyle/>
            <a:p>
              <a:pPr algn="ctr"/>
              <a:r>
                <a:rPr lang="en-US" sz="2400" dirty="0"/>
                <a:t>Invest in You - Contentment </a:t>
              </a:r>
            </a:p>
          </p:txBody>
        </p:sp>
        <p:pic>
          <p:nvPicPr>
            <p:cNvPr id="1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flipH="1" flipV="1">
              <a:off x="3147613" y="4349069"/>
              <a:ext cx="130413" cy="23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9" name="Group 18"/>
          <p:cNvGrpSpPr/>
          <p:nvPr/>
        </p:nvGrpSpPr>
        <p:grpSpPr>
          <a:xfrm>
            <a:off x="2590800" y="3438525"/>
            <a:ext cx="4818445" cy="3048000"/>
            <a:chOff x="2572955" y="3572755"/>
            <a:chExt cx="4705380" cy="3056645"/>
          </a:xfrm>
        </p:grpSpPr>
        <p:sp>
          <p:nvSpPr>
            <p:cNvPr id="3" name="Circular Arrow 2"/>
            <p:cNvSpPr/>
            <p:nvPr/>
          </p:nvSpPr>
          <p:spPr>
            <a:xfrm>
              <a:off x="4128975" y="3886200"/>
              <a:ext cx="1371600" cy="1066800"/>
            </a:xfrm>
            <a:prstGeom prst="circularArrow">
              <a:avLst/>
            </a:prstGeom>
            <a:solidFill>
              <a:srgbClr val="52E4E1"/>
            </a:solidFill>
            <a:ln>
              <a:solidFill>
                <a:srgbClr val="1BE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Curved Left Arrow 3"/>
            <p:cNvSpPr/>
            <p:nvPr/>
          </p:nvSpPr>
          <p:spPr>
            <a:xfrm>
              <a:off x="6064158" y="4724400"/>
              <a:ext cx="533400" cy="1066800"/>
            </a:xfrm>
            <a:prstGeom prst="curvedLef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ircular Arrow 10"/>
            <p:cNvSpPr/>
            <p:nvPr/>
          </p:nvSpPr>
          <p:spPr>
            <a:xfrm rot="10800000">
              <a:off x="4205175" y="5562600"/>
              <a:ext cx="1371600" cy="1066800"/>
            </a:xfrm>
            <a:prstGeom prst="circularArrow">
              <a:avLst/>
            </a:prstGeom>
            <a:solidFill>
              <a:srgbClr val="52E4E1"/>
            </a:solidFill>
            <a:ln>
              <a:solidFill>
                <a:srgbClr val="1BE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urved Left Arrow 11"/>
            <p:cNvSpPr/>
            <p:nvPr/>
          </p:nvSpPr>
          <p:spPr>
            <a:xfrm rot="10800000">
              <a:off x="3172351" y="4724400"/>
              <a:ext cx="533400" cy="1066800"/>
            </a:xfrm>
            <a:prstGeom prst="curvedLef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4849978" y="4419600"/>
              <a:ext cx="2428357" cy="338554"/>
            </a:xfrm>
            <a:prstGeom prst="rect">
              <a:avLst/>
            </a:prstGeom>
            <a:noFill/>
          </p:spPr>
          <p:txBody>
            <a:bodyPr wrap="none" rtlCol="0">
              <a:spAutoFit/>
            </a:bodyPr>
            <a:lstStyle/>
            <a:p>
              <a:r>
                <a:rPr lang="en-US" sz="1600" dirty="0"/>
                <a:t>Energy/Success at Work</a:t>
              </a:r>
            </a:p>
          </p:txBody>
        </p:sp>
        <p:sp>
          <p:nvSpPr>
            <p:cNvPr id="15" name="TextBox 14"/>
            <p:cNvSpPr txBox="1"/>
            <p:nvPr/>
          </p:nvSpPr>
          <p:spPr>
            <a:xfrm>
              <a:off x="4971190" y="5757446"/>
              <a:ext cx="1359668" cy="338554"/>
            </a:xfrm>
            <a:prstGeom prst="rect">
              <a:avLst/>
            </a:prstGeom>
            <a:noFill/>
          </p:spPr>
          <p:txBody>
            <a:bodyPr wrap="none" rtlCol="0">
              <a:spAutoFit/>
            </a:bodyPr>
            <a:lstStyle/>
            <a:p>
              <a:r>
                <a:rPr lang="en-US" sz="1600" dirty="0"/>
                <a:t>Contentment</a:t>
              </a:r>
            </a:p>
          </p:txBody>
        </p:sp>
        <p:sp>
          <p:nvSpPr>
            <p:cNvPr id="16" name="TextBox 15"/>
            <p:cNvSpPr txBox="1"/>
            <p:nvPr/>
          </p:nvSpPr>
          <p:spPr>
            <a:xfrm>
              <a:off x="3595575" y="5791200"/>
              <a:ext cx="776175" cy="338554"/>
            </a:xfrm>
            <a:prstGeom prst="rect">
              <a:avLst/>
            </a:prstGeom>
            <a:noFill/>
          </p:spPr>
          <p:txBody>
            <a:bodyPr wrap="none" rtlCol="0">
              <a:spAutoFit/>
            </a:bodyPr>
            <a:lstStyle/>
            <a:p>
              <a:r>
                <a:rPr lang="en-US" sz="1600" dirty="0"/>
                <a:t>Health</a:t>
              </a:r>
            </a:p>
          </p:txBody>
        </p:sp>
        <p:sp>
          <p:nvSpPr>
            <p:cNvPr id="17" name="TextBox 16"/>
            <p:cNvSpPr txBox="1"/>
            <p:nvPr/>
          </p:nvSpPr>
          <p:spPr>
            <a:xfrm>
              <a:off x="2572955" y="4437988"/>
              <a:ext cx="2045240" cy="338554"/>
            </a:xfrm>
            <a:prstGeom prst="rect">
              <a:avLst/>
            </a:prstGeom>
            <a:noFill/>
          </p:spPr>
          <p:txBody>
            <a:bodyPr wrap="none" rtlCol="0">
              <a:spAutoFit/>
            </a:bodyPr>
            <a:lstStyle/>
            <a:p>
              <a:r>
                <a:rPr lang="en-US" sz="1600" dirty="0"/>
                <a:t>Financial Well-Being</a:t>
              </a:r>
            </a:p>
          </p:txBody>
        </p:sp>
        <p:sp>
          <p:nvSpPr>
            <p:cNvPr id="18" name="TextBox 17"/>
            <p:cNvSpPr txBox="1"/>
            <p:nvPr/>
          </p:nvSpPr>
          <p:spPr>
            <a:xfrm>
              <a:off x="3746631" y="3572755"/>
              <a:ext cx="2206694" cy="369332"/>
            </a:xfrm>
            <a:prstGeom prst="rect">
              <a:avLst/>
            </a:prstGeom>
            <a:noFill/>
          </p:spPr>
          <p:txBody>
            <a:bodyPr wrap="none" rtlCol="0">
              <a:spAutoFit/>
            </a:bodyPr>
            <a:lstStyle/>
            <a:p>
              <a:r>
                <a:rPr lang="en-US" dirty="0"/>
                <a:t>VIRTUOUS CYCLE</a:t>
              </a:r>
            </a:p>
          </p:txBody>
        </p:sp>
      </p:grpSp>
      <p:pic>
        <p:nvPicPr>
          <p:cNvPr id="5" name="cycle">
            <a:hlinkClick r:id="" action="ppaction://media"/>
            <a:extLst>
              <a:ext uri="{FF2B5EF4-FFF2-40B4-BE49-F238E27FC236}">
                <a16:creationId xmlns:a16="http://schemas.microsoft.com/office/drawing/2014/main" id="{7906B96E-9C58-4E69-A7A1-D65DF00A04E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922537" y="821610"/>
            <a:ext cx="406400" cy="406400"/>
          </a:xfrm>
          <a:prstGeom prst="rect">
            <a:avLst/>
          </a:prstGeom>
        </p:spPr>
      </p:pic>
    </p:spTree>
    <p:extLst>
      <p:ext uri="{BB962C8B-B14F-4D97-AF65-F5344CB8AC3E}">
        <p14:creationId xmlns:p14="http://schemas.microsoft.com/office/powerpoint/2010/main" val="4199644327"/>
      </p:ext>
    </p:extLst>
  </p:cSld>
  <p:clrMapOvr>
    <a:masterClrMapping/>
  </p:clrMapOvr>
  <mc:AlternateContent xmlns:mc="http://schemas.openxmlformats.org/markup-compatibility/2006" xmlns:p14="http://schemas.microsoft.com/office/powerpoint/2010/main">
    <mc:Choice Requires="p14">
      <p:transition spd="slow" p14:dur="1250">
        <p:sndAc>
          <p:stSnd>
            <p:snd r:embed="rId5" name="ARROW.WAV"/>
          </p:stSnd>
        </p:sndAc>
      </p:transition>
    </mc:Choice>
    <mc:Fallback xmlns="">
      <p:transition spd="slow">
        <p:sndAc>
          <p:stSnd>
            <p:snd r:embed="rId8"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68532" y="3777916"/>
            <a:ext cx="6987820" cy="1752600"/>
          </a:xfrm>
        </p:spPr>
        <p:txBody>
          <a:bodyPr>
            <a:noAutofit/>
          </a:bodyPr>
          <a:lstStyle/>
          <a:p>
            <a:pPr marL="285750" indent="-285750" algn="l">
              <a:buFont typeface="Arial" panose="020B0604020202020204" pitchFamily="34" charset="0"/>
              <a:buChar char="•"/>
            </a:pPr>
            <a:r>
              <a:rPr lang="en-US" sz="1400" dirty="0">
                <a:solidFill>
                  <a:schemeClr val="tx1"/>
                </a:solidFill>
              </a:rPr>
              <a:t>Our logo is made up of four “corner” pieces (or principles) which we like to think of as pieces of a frame</a:t>
            </a:r>
          </a:p>
          <a:p>
            <a:pPr marL="285750" indent="-285750" algn="l">
              <a:buFont typeface="Arial" panose="020B0604020202020204" pitchFamily="34" charset="0"/>
              <a:buChar char="•"/>
            </a:pPr>
            <a:endParaRPr lang="en-US" sz="1400" dirty="0">
              <a:solidFill>
                <a:schemeClr val="tx1"/>
              </a:solidFill>
            </a:endParaRPr>
          </a:p>
          <a:p>
            <a:pPr marL="285750" indent="-285750" algn="l">
              <a:buFont typeface="Arial" panose="020B0604020202020204" pitchFamily="34" charset="0"/>
              <a:buChar char="•"/>
            </a:pPr>
            <a:r>
              <a:rPr lang="en-US" sz="1400" dirty="0">
                <a:solidFill>
                  <a:schemeClr val="tx1"/>
                </a:solidFill>
              </a:rPr>
              <a:t>Our foundation tries to bring these principles to the community for improved financial well-being</a:t>
            </a:r>
          </a:p>
          <a:p>
            <a:pPr marL="285750" indent="-285750" algn="l">
              <a:buFont typeface="Arial" panose="020B0604020202020204" pitchFamily="34" charset="0"/>
              <a:buChar char="•"/>
            </a:pPr>
            <a:endParaRPr lang="en-US" sz="1400" dirty="0">
              <a:solidFill>
                <a:schemeClr val="tx1"/>
              </a:solidFill>
            </a:endParaRPr>
          </a:p>
          <a:p>
            <a:pPr marL="285750" indent="-285750" algn="l">
              <a:buFont typeface="Arial" panose="020B0604020202020204" pitchFamily="34" charset="0"/>
              <a:buChar char="•"/>
            </a:pPr>
            <a:r>
              <a:rPr lang="en-US" sz="1400" dirty="0">
                <a:solidFill>
                  <a:schemeClr val="tx1"/>
                </a:solidFill>
              </a:rPr>
              <a:t>We are helping individuals establish themselves with a plan for long term financial well-being</a:t>
            </a:r>
          </a:p>
          <a:p>
            <a:pPr marL="285750" indent="-285750" algn="l">
              <a:buFont typeface="Arial" panose="020B0604020202020204" pitchFamily="34" charset="0"/>
              <a:buChar char="•"/>
            </a:pPr>
            <a:endParaRPr lang="en-US" sz="1400" dirty="0">
              <a:solidFill>
                <a:srgbClr val="204BA0"/>
              </a:solidFill>
            </a:endParaRPr>
          </a:p>
        </p:txBody>
      </p:sp>
      <p:sp>
        <p:nvSpPr>
          <p:cNvPr id="21" name="TextBox 20"/>
          <p:cNvSpPr txBox="1"/>
          <p:nvPr/>
        </p:nvSpPr>
        <p:spPr>
          <a:xfrm>
            <a:off x="1568532" y="1693711"/>
            <a:ext cx="2029783" cy="369332"/>
          </a:xfrm>
          <a:prstGeom prst="rect">
            <a:avLst/>
          </a:prstGeom>
          <a:noFill/>
        </p:spPr>
        <p:txBody>
          <a:bodyPr wrap="square" rtlCol="0">
            <a:spAutoFit/>
          </a:bodyPr>
          <a:lstStyle/>
          <a:p>
            <a:pPr algn="ctr"/>
            <a:r>
              <a:rPr lang="en-US" dirty="0"/>
              <a:t>Manage Risks</a:t>
            </a:r>
          </a:p>
        </p:txBody>
      </p:sp>
      <p:sp>
        <p:nvSpPr>
          <p:cNvPr id="23" name="TextBox 22"/>
          <p:cNvSpPr txBox="1"/>
          <p:nvPr/>
        </p:nvSpPr>
        <p:spPr>
          <a:xfrm>
            <a:off x="5976870" y="1664855"/>
            <a:ext cx="2059648" cy="369332"/>
          </a:xfrm>
          <a:prstGeom prst="rect">
            <a:avLst/>
          </a:prstGeom>
          <a:noFill/>
        </p:spPr>
        <p:txBody>
          <a:bodyPr wrap="square" rtlCol="0">
            <a:spAutoFit/>
          </a:bodyPr>
          <a:lstStyle/>
          <a:p>
            <a:pPr algn="ctr"/>
            <a:r>
              <a:rPr lang="en-US" dirty="0"/>
              <a:t>Live with Less</a:t>
            </a:r>
          </a:p>
        </p:txBody>
      </p:sp>
      <p:sp>
        <p:nvSpPr>
          <p:cNvPr id="24" name="TextBox 23"/>
          <p:cNvSpPr txBox="1"/>
          <p:nvPr/>
        </p:nvSpPr>
        <p:spPr>
          <a:xfrm>
            <a:off x="3589367" y="3059499"/>
            <a:ext cx="2540206" cy="369332"/>
          </a:xfrm>
          <a:prstGeom prst="rect">
            <a:avLst/>
          </a:prstGeom>
          <a:noFill/>
        </p:spPr>
        <p:txBody>
          <a:bodyPr wrap="square" rtlCol="0">
            <a:spAutoFit/>
          </a:bodyPr>
          <a:lstStyle/>
          <a:p>
            <a:pPr algn="ctr"/>
            <a:r>
              <a:rPr lang="en-US" dirty="0"/>
              <a:t>Invest for You</a:t>
            </a:r>
          </a:p>
        </p:txBody>
      </p:sp>
      <p:sp>
        <p:nvSpPr>
          <p:cNvPr id="22" name="TextBox 21"/>
          <p:cNvSpPr txBox="1"/>
          <p:nvPr/>
        </p:nvSpPr>
        <p:spPr>
          <a:xfrm>
            <a:off x="3645072" y="472892"/>
            <a:ext cx="2328705" cy="369331"/>
          </a:xfrm>
          <a:prstGeom prst="rect">
            <a:avLst/>
          </a:prstGeom>
          <a:noFill/>
        </p:spPr>
        <p:txBody>
          <a:bodyPr wrap="square" rtlCol="0" anchor="ctr">
            <a:spAutoFit/>
          </a:bodyPr>
          <a:lstStyle/>
          <a:p>
            <a:pPr algn="ctr"/>
            <a:r>
              <a:rPr lang="en-US" dirty="0"/>
              <a:t>Invest in You</a:t>
            </a:r>
          </a:p>
        </p:txBody>
      </p:sp>
      <p:sp>
        <p:nvSpPr>
          <p:cNvPr id="4" name="L-Shape 3"/>
          <p:cNvSpPr/>
          <p:nvPr/>
        </p:nvSpPr>
        <p:spPr>
          <a:xfrm rot="13427300">
            <a:off x="4948162" y="1495775"/>
            <a:ext cx="762000" cy="685800"/>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Shape 4"/>
          <p:cNvSpPr/>
          <p:nvPr/>
        </p:nvSpPr>
        <p:spPr>
          <a:xfrm rot="8027300">
            <a:off x="4399850" y="1022954"/>
            <a:ext cx="762000" cy="685800"/>
          </a:xfrm>
          <a:prstGeom prst="corner">
            <a:avLst/>
          </a:prstGeom>
          <a:solidFill>
            <a:srgbClr val="3171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Shape 6"/>
          <p:cNvSpPr/>
          <p:nvPr/>
        </p:nvSpPr>
        <p:spPr>
          <a:xfrm rot="2627300">
            <a:off x="3929521" y="1562268"/>
            <a:ext cx="762000" cy="685800"/>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Shape 7"/>
          <p:cNvSpPr/>
          <p:nvPr/>
        </p:nvSpPr>
        <p:spPr>
          <a:xfrm rot="18827300">
            <a:off x="4478470" y="2035700"/>
            <a:ext cx="762000" cy="685800"/>
          </a:xfrm>
          <a:prstGeom prst="corner">
            <a:avLst/>
          </a:prstGeom>
          <a:solidFill>
            <a:srgbClr val="52E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391747" y="1647544"/>
            <a:ext cx="850169" cy="461665"/>
          </a:xfrm>
          <a:prstGeom prst="rect">
            <a:avLst/>
          </a:prstGeom>
          <a:noFill/>
        </p:spPr>
        <p:txBody>
          <a:bodyPr wrap="none" rtlCol="0">
            <a:spAutoFit/>
          </a:bodyPr>
          <a:lstStyle/>
          <a:p>
            <a:pPr algn="ctr"/>
            <a:r>
              <a:rPr lang="en-US" sz="1200" i="1" dirty="0"/>
              <a:t>Financial</a:t>
            </a:r>
          </a:p>
          <a:p>
            <a:pPr algn="ctr"/>
            <a:r>
              <a:rPr lang="en-US" sz="1200" i="1" dirty="0"/>
              <a:t>Well-being</a:t>
            </a:r>
          </a:p>
        </p:txBody>
      </p:sp>
      <p:sp>
        <p:nvSpPr>
          <p:cNvPr id="12" name="Oval 11">
            <a:extLst>
              <a:ext uri="{FF2B5EF4-FFF2-40B4-BE49-F238E27FC236}">
                <a16:creationId xmlns:a16="http://schemas.microsoft.com/office/drawing/2014/main" id="{A5837066-18CB-46BA-BE2C-85E82445879A}"/>
              </a:ext>
            </a:extLst>
          </p:cNvPr>
          <p:cNvSpPr/>
          <p:nvPr/>
        </p:nvSpPr>
        <p:spPr>
          <a:xfrm>
            <a:off x="3915365" y="2982097"/>
            <a:ext cx="1788118" cy="51608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10315AFE-9E01-4F40-9117-DCCDF20A67E8}"/>
              </a:ext>
            </a:extLst>
          </p:cNvPr>
          <p:cNvPicPr>
            <a:picLocks noChangeAspect="1"/>
          </p:cNvPicPr>
          <p:nvPr/>
        </p:nvPicPr>
        <p:blipFill>
          <a:blip r:embed="rId5"/>
          <a:stretch>
            <a:fillRect/>
          </a:stretch>
        </p:blipFill>
        <p:spPr>
          <a:xfrm>
            <a:off x="3875515" y="376776"/>
            <a:ext cx="1810669" cy="536494"/>
          </a:xfrm>
          <a:prstGeom prst="rect">
            <a:avLst/>
          </a:prstGeom>
        </p:spPr>
      </p:pic>
      <p:pic>
        <p:nvPicPr>
          <p:cNvPr id="2" name="Investment Principles">
            <a:hlinkClick r:id="" action="ppaction://media"/>
            <a:extLst>
              <a:ext uri="{FF2B5EF4-FFF2-40B4-BE49-F238E27FC236}">
                <a16:creationId xmlns:a16="http://schemas.microsoft.com/office/drawing/2014/main" id="{40302530-0474-418B-9E4D-DCFD3139F5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56270" y="3470077"/>
            <a:ext cx="406400" cy="406400"/>
          </a:xfrm>
          <a:prstGeom prst="rect">
            <a:avLst/>
          </a:prstGeom>
        </p:spPr>
      </p:pic>
    </p:spTree>
    <p:extLst>
      <p:ext uri="{BB962C8B-B14F-4D97-AF65-F5344CB8AC3E}">
        <p14:creationId xmlns:p14="http://schemas.microsoft.com/office/powerpoint/2010/main" val="4052306877"/>
      </p:ext>
    </p:extLst>
  </p:cSld>
  <p:clrMapOvr>
    <a:masterClrMapping/>
  </p:clrMapOvr>
  <mc:AlternateContent xmlns:mc="http://schemas.openxmlformats.org/markup-compatibility/2006" xmlns:p14="http://schemas.microsoft.com/office/powerpoint/2010/main">
    <mc:Choice Requires="p14">
      <p:transition spd="slow" p14:dur="1250">
        <p:sndAc>
          <p:stSnd>
            <p:snd r:embed="rId4" name="ARROW.WAV"/>
          </p:stSnd>
        </p:sndAc>
      </p:transition>
    </mc:Choice>
    <mc:Fallback xmlns="">
      <p:transition spd="slow">
        <p:sndAc>
          <p:stSnd>
            <p:snd r:embed="rId7"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620F-F2D7-4631-B4CB-DAB09DF96DB8}"/>
              </a:ext>
            </a:extLst>
          </p:cNvPr>
          <p:cNvSpPr>
            <a:spLocks noGrp="1"/>
          </p:cNvSpPr>
          <p:nvPr>
            <p:ph type="title"/>
          </p:nvPr>
        </p:nvSpPr>
        <p:spPr>
          <a:xfrm>
            <a:off x="457200" y="234749"/>
            <a:ext cx="7467600" cy="1143000"/>
          </a:xfrm>
        </p:spPr>
        <p:txBody>
          <a:bodyPr/>
          <a:lstStyle/>
          <a:p>
            <a:r>
              <a:rPr lang="en-US" sz="3200" dirty="0"/>
              <a:t>		   </a:t>
            </a:r>
            <a:r>
              <a:rPr lang="en-US" sz="2400" dirty="0"/>
              <a:t>Invest in You</a:t>
            </a:r>
            <a:br>
              <a:rPr lang="en-US" sz="3200" dirty="0"/>
            </a:br>
            <a:endParaRPr lang="en-US" dirty="0"/>
          </a:p>
        </p:txBody>
      </p:sp>
      <p:pic>
        <p:nvPicPr>
          <p:cNvPr id="4" name="Picture 3">
            <a:extLst>
              <a:ext uri="{FF2B5EF4-FFF2-40B4-BE49-F238E27FC236}">
                <a16:creationId xmlns:a16="http://schemas.microsoft.com/office/drawing/2014/main" id="{27EF2B72-7869-42E1-892D-662B31595989}"/>
              </a:ext>
            </a:extLst>
          </p:cNvPr>
          <p:cNvPicPr>
            <a:picLocks noChangeAspect="1"/>
          </p:cNvPicPr>
          <p:nvPr/>
        </p:nvPicPr>
        <p:blipFill>
          <a:blip r:embed="rId4"/>
          <a:stretch>
            <a:fillRect/>
          </a:stretch>
        </p:blipFill>
        <p:spPr>
          <a:xfrm>
            <a:off x="2133600" y="609600"/>
            <a:ext cx="256054" cy="176799"/>
          </a:xfrm>
          <a:prstGeom prst="rect">
            <a:avLst/>
          </a:prstGeom>
        </p:spPr>
      </p:pic>
      <p:sp>
        <p:nvSpPr>
          <p:cNvPr id="5" name="Rectangle 4">
            <a:extLst>
              <a:ext uri="{FF2B5EF4-FFF2-40B4-BE49-F238E27FC236}">
                <a16:creationId xmlns:a16="http://schemas.microsoft.com/office/drawing/2014/main" id="{9A0D91F0-11D1-4E26-8A8D-F7C83CB6D506}"/>
              </a:ext>
            </a:extLst>
          </p:cNvPr>
          <p:cNvSpPr/>
          <p:nvPr/>
        </p:nvSpPr>
        <p:spPr>
          <a:xfrm>
            <a:off x="2389654" y="5309121"/>
            <a:ext cx="4572000" cy="1200329"/>
          </a:xfrm>
          <a:prstGeom prst="rect">
            <a:avLst/>
          </a:prstGeom>
        </p:spPr>
        <p:txBody>
          <a:bodyPr>
            <a:spAutoFit/>
          </a:bodyPr>
          <a:lstStyle/>
          <a:p>
            <a:r>
              <a:rPr lang="en-US" dirty="0">
                <a:solidFill>
                  <a:srgbClr val="000000"/>
                </a:solidFill>
                <a:latin typeface="Century Schoolbook" panose="02040604050505020304" pitchFamily="18" charset="0"/>
              </a:rPr>
              <a:t>CDC studies mention positive  benefits to your life from physical and mental health!</a:t>
            </a:r>
          </a:p>
          <a:p>
            <a:r>
              <a:rPr lang="en-US" dirty="0">
                <a:solidFill>
                  <a:srgbClr val="000000"/>
                </a:solidFill>
                <a:latin typeface="Century Schoolbook" panose="02040604050505020304" pitchFamily="18" charset="0"/>
              </a:rPr>
              <a:t>Play 1:26 until 2:52</a:t>
            </a:r>
            <a:endParaRPr lang="en-US" dirty="0"/>
          </a:p>
        </p:txBody>
      </p:sp>
      <p:pic>
        <p:nvPicPr>
          <p:cNvPr id="6" name="Online Media 5" title="Mental Contentment (Invest in You)">
            <a:hlinkClick r:id="" action="ppaction://media"/>
            <a:extLst>
              <a:ext uri="{FF2B5EF4-FFF2-40B4-BE49-F238E27FC236}">
                <a16:creationId xmlns:a16="http://schemas.microsoft.com/office/drawing/2014/main" id="{B5C245EF-150D-4850-8D7B-1963327015DC}"/>
              </a:ext>
            </a:extLst>
          </p:cNvPr>
          <p:cNvPicPr>
            <a:picLocks noRot="1" noChangeAspect="1"/>
          </p:cNvPicPr>
          <p:nvPr>
            <a:videoFile r:link="rId1"/>
          </p:nvPr>
        </p:nvPicPr>
        <p:blipFill>
          <a:blip r:embed="rId5"/>
          <a:stretch>
            <a:fillRect/>
          </a:stretch>
        </p:blipFill>
        <p:spPr>
          <a:xfrm>
            <a:off x="1524000" y="1714500"/>
            <a:ext cx="6096000" cy="3429000"/>
          </a:xfrm>
          <a:prstGeom prst="rect">
            <a:avLst/>
          </a:prstGeom>
        </p:spPr>
      </p:pic>
    </p:spTree>
    <p:extLst>
      <p:ext uri="{BB962C8B-B14F-4D97-AF65-F5344CB8AC3E}">
        <p14:creationId xmlns:p14="http://schemas.microsoft.com/office/powerpoint/2010/main" val="1735691319"/>
      </p:ext>
    </p:extLst>
  </p:cSld>
  <p:clrMapOvr>
    <a:masterClrMapping/>
  </p:clrMapOvr>
  <mc:AlternateContent xmlns:mc="http://schemas.openxmlformats.org/markup-compatibility/2006" xmlns:p14="http://schemas.microsoft.com/office/powerpoint/2010/main">
    <mc:Choice Requires="p14">
      <p:transition spd="slow" p14:dur="1250">
        <p:sndAc>
          <p:stSnd>
            <p:snd r:embed="rId3" name="ARROW.WAV"/>
          </p:stSnd>
        </p:sndAc>
      </p:transition>
    </mc:Choice>
    <mc:Fallback xmlns="">
      <p:transition spd="slow">
        <p:sndAc>
          <p:stSnd>
            <p:snd r:embed="rId6"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1626" y="1219200"/>
            <a:ext cx="6681502" cy="3352800"/>
          </a:xfrm>
        </p:spPr>
        <p:txBody>
          <a:bodyPr>
            <a:normAutofit/>
          </a:bodyPr>
          <a:lstStyle/>
          <a:p>
            <a:pPr marL="0" indent="0">
              <a:buNone/>
            </a:pPr>
            <a:r>
              <a:rPr lang="en-US" sz="1800" dirty="0"/>
              <a:t>Key drivers of contentment include:</a:t>
            </a:r>
          </a:p>
          <a:p>
            <a:pPr marL="0" indent="0">
              <a:buNone/>
            </a:pPr>
            <a:endParaRPr lang="en-US" sz="1600" dirty="0"/>
          </a:p>
          <a:p>
            <a:pPr>
              <a:buFont typeface="Wingdings" panose="05000000000000000000" pitchFamily="2" charset="2"/>
              <a:buChar char="§"/>
            </a:pPr>
            <a:r>
              <a:rPr lang="en-US" sz="1600" dirty="0"/>
              <a:t>Devoting time to family and friends</a:t>
            </a:r>
          </a:p>
          <a:p>
            <a:pPr>
              <a:buFont typeface="Wingdings" panose="05000000000000000000" pitchFamily="2" charset="2"/>
              <a:buChar char="§"/>
            </a:pPr>
            <a:r>
              <a:rPr lang="en-US" sz="1600" dirty="0"/>
              <a:t>Appreciating what you have</a:t>
            </a:r>
          </a:p>
          <a:p>
            <a:pPr>
              <a:buFont typeface="Wingdings" panose="05000000000000000000" pitchFamily="2" charset="2"/>
              <a:buChar char="§"/>
            </a:pPr>
            <a:r>
              <a:rPr lang="en-US" sz="1600" dirty="0"/>
              <a:t>Maintaining an optimistic outlook</a:t>
            </a:r>
          </a:p>
          <a:p>
            <a:pPr>
              <a:buFont typeface="Wingdings" panose="05000000000000000000" pitchFamily="2" charset="2"/>
              <a:buChar char="§"/>
            </a:pPr>
            <a:r>
              <a:rPr lang="en-US" sz="1600" dirty="0"/>
              <a:t>Feeling a sense of purpose</a:t>
            </a:r>
          </a:p>
          <a:p>
            <a:pPr>
              <a:buFont typeface="Wingdings" panose="05000000000000000000" pitchFamily="2" charset="2"/>
              <a:buChar char="§"/>
            </a:pPr>
            <a:r>
              <a:rPr lang="en-US" sz="1600" dirty="0"/>
              <a:t>Living in the moment</a:t>
            </a:r>
          </a:p>
          <a:p>
            <a:pPr>
              <a:buFont typeface="Wingdings" panose="05000000000000000000" pitchFamily="2" charset="2"/>
              <a:buChar char="§"/>
            </a:pPr>
            <a:r>
              <a:rPr lang="en-US" sz="1600" dirty="0"/>
              <a:t>Activities such as prayer and meditation are shown to create greater peace of mind</a:t>
            </a:r>
          </a:p>
          <a:p>
            <a:endParaRPr lang="en-US" sz="2400" dirty="0"/>
          </a:p>
        </p:txBody>
      </p:sp>
      <p:grpSp>
        <p:nvGrpSpPr>
          <p:cNvPr id="6" name="Group 5"/>
          <p:cNvGrpSpPr/>
          <p:nvPr/>
        </p:nvGrpSpPr>
        <p:grpSpPr>
          <a:xfrm>
            <a:off x="1295400" y="283040"/>
            <a:ext cx="3189445" cy="461665"/>
            <a:chOff x="2941172" y="4161508"/>
            <a:chExt cx="1607035" cy="614513"/>
          </a:xfrm>
        </p:grpSpPr>
        <p:sp>
          <p:nvSpPr>
            <p:cNvPr id="7" name="TextBox 6"/>
            <p:cNvSpPr txBox="1"/>
            <p:nvPr/>
          </p:nvSpPr>
          <p:spPr>
            <a:xfrm>
              <a:off x="2941172" y="4161508"/>
              <a:ext cx="1607035" cy="614513"/>
            </a:xfrm>
            <a:prstGeom prst="rect">
              <a:avLst/>
            </a:prstGeom>
            <a:noFill/>
          </p:spPr>
          <p:txBody>
            <a:bodyPr wrap="square" rtlCol="0" anchor="ctr">
              <a:spAutoFit/>
            </a:bodyPr>
            <a:lstStyle/>
            <a:p>
              <a:pPr algn="ctr"/>
              <a:r>
                <a:rPr lang="en-US" sz="2400" dirty="0"/>
                <a:t>   Invest in You</a:t>
              </a:r>
            </a:p>
          </p:txBody>
        </p:sp>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H="1" flipV="1">
              <a:off x="3147613" y="4349069"/>
              <a:ext cx="130413" cy="23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Subtitle 2"/>
          <p:cNvSpPr txBox="1">
            <a:spLocks/>
          </p:cNvSpPr>
          <p:nvPr/>
        </p:nvSpPr>
        <p:spPr>
          <a:xfrm>
            <a:off x="1600200" y="5105400"/>
            <a:ext cx="7315200" cy="53340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400" u="sng" dirty="0">
                <a:solidFill>
                  <a:srgbClr val="205AA0"/>
                </a:solidFill>
              </a:rPr>
              <a:t>https://www.mindful.org/category/meditation/mindfulness-practice/</a:t>
            </a:r>
            <a:r>
              <a:rPr lang="en-US" sz="1400" dirty="0">
                <a:solidFill>
                  <a:srgbClr val="205AA0"/>
                </a:solidFill>
              </a:rPr>
              <a:t>– </a:t>
            </a:r>
            <a:r>
              <a:rPr lang="en-US" sz="1400" dirty="0">
                <a:solidFill>
                  <a:schemeClr val="tx1"/>
                </a:solidFill>
              </a:rPr>
              <a:t>Tips to get you started on meditation</a:t>
            </a:r>
            <a:r>
              <a:rPr lang="en-US" sz="1600" dirty="0">
                <a:solidFill>
                  <a:schemeClr val="tx1"/>
                </a:solidFill>
              </a:rPr>
              <a:t>.</a:t>
            </a:r>
          </a:p>
          <a:p>
            <a:pPr algn="l"/>
            <a:endParaRPr lang="en-US" sz="1600" dirty="0">
              <a:solidFill>
                <a:srgbClr val="205AA0"/>
              </a:solidFill>
            </a:endParaRPr>
          </a:p>
        </p:txBody>
      </p:sp>
    </p:spTree>
    <p:extLst>
      <p:ext uri="{BB962C8B-B14F-4D97-AF65-F5344CB8AC3E}">
        <p14:creationId xmlns:p14="http://schemas.microsoft.com/office/powerpoint/2010/main" val="863526643"/>
      </p:ext>
    </p:extLst>
  </p:cSld>
  <p:clrMapOvr>
    <a:masterClrMapping/>
  </p:clrMapOvr>
  <mc:AlternateContent xmlns:mc="http://schemas.openxmlformats.org/markup-compatibility/2006" xmlns:p14="http://schemas.microsoft.com/office/powerpoint/2010/main">
    <mc:Choice Requires="p14">
      <p:transition spd="slow" p14:dur="1250">
        <p:sndAc>
          <p:stSnd>
            <p:snd r:embed="rId3" name="ARROW.WAV"/>
          </p:stSnd>
        </p:sndAc>
      </p:transition>
    </mc:Choice>
    <mc:Fallback xmlns="">
      <p:transition spd="slow">
        <p:sndAc>
          <p:stSnd>
            <p:snd r:embed="rId5" name="ARROW.WAV"/>
          </p:stSnd>
        </p:sndAc>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1295400" y="243867"/>
            <a:ext cx="3189445" cy="461665"/>
          </a:xfrm>
          <a:prstGeom prst="rect">
            <a:avLst/>
          </a:prstGeom>
          <a:noFill/>
        </p:spPr>
        <p:txBody>
          <a:bodyPr wrap="square" rtlCol="0" anchor="ctr">
            <a:spAutoFit/>
          </a:bodyPr>
          <a:lstStyle/>
          <a:p>
            <a:pPr algn="ctr"/>
            <a:r>
              <a:rPr lang="en-US" sz="2400" dirty="0"/>
              <a:t>Invest in You</a:t>
            </a:r>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H="1" flipV="1">
            <a:off x="1456498" y="384777"/>
            <a:ext cx="258828" cy="17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05000" y="990599"/>
            <a:ext cx="6715125" cy="4585871"/>
          </a:xfrm>
          <a:prstGeom prst="rect">
            <a:avLst/>
          </a:prstGeom>
        </p:spPr>
        <p:txBody>
          <a:bodyPr wrap="square">
            <a:spAutoFit/>
          </a:bodyPr>
          <a:lstStyle/>
          <a:p>
            <a:r>
              <a:rPr lang="en-US" dirty="0"/>
              <a:t>Suggestions for building contentment:</a:t>
            </a:r>
          </a:p>
          <a:p>
            <a:endParaRPr lang="en-US" dirty="0"/>
          </a:p>
          <a:p>
            <a:r>
              <a:rPr lang="en-US" sz="1600" dirty="0"/>
              <a:t>Meditation or Prayer (20 minutes per day, lowers stress)</a:t>
            </a:r>
          </a:p>
          <a:p>
            <a:endParaRPr lang="en-US" sz="1600" dirty="0"/>
          </a:p>
          <a:p>
            <a:r>
              <a:rPr lang="en-US" sz="1600" dirty="0"/>
              <a:t>Plan for what you want – A bright future won’t just happen; you have to work toward it, set goals</a:t>
            </a:r>
          </a:p>
          <a:p>
            <a:endParaRPr lang="en-US" sz="1600" dirty="0"/>
          </a:p>
          <a:p>
            <a:r>
              <a:rPr lang="en-US" sz="1600" dirty="0"/>
              <a:t>Cultivate social outlets, networks build stronger positive outcomes</a:t>
            </a:r>
          </a:p>
          <a:p>
            <a:endParaRPr lang="en-US" sz="1600" dirty="0"/>
          </a:p>
          <a:p>
            <a:r>
              <a:rPr lang="en-US" sz="1600" dirty="0"/>
              <a:t>Find a healthy way to unwind from work</a:t>
            </a:r>
          </a:p>
          <a:p>
            <a:endParaRPr lang="en-US" sz="1600" dirty="0"/>
          </a:p>
          <a:p>
            <a:pPr lvl="1"/>
            <a:r>
              <a:rPr lang="en-US" sz="1600" dirty="0"/>
              <a:t>Travel – Every year go somewhere you have never been</a:t>
            </a:r>
          </a:p>
          <a:p>
            <a:pPr lvl="1"/>
            <a:r>
              <a:rPr lang="en-US" sz="1600" dirty="0"/>
              <a:t>Vacation time – Average American wastes 6 days/year</a:t>
            </a:r>
          </a:p>
          <a:p>
            <a:pPr lvl="1"/>
            <a:r>
              <a:rPr lang="en-US" sz="1600" dirty="0"/>
              <a:t>Take up or continue a hobby</a:t>
            </a:r>
          </a:p>
          <a:p>
            <a:pPr lvl="1"/>
            <a:r>
              <a:rPr lang="en-US" sz="1600" dirty="0"/>
              <a:t>Volunteer in area you are passionate about</a:t>
            </a:r>
          </a:p>
          <a:p>
            <a:pPr lvl="1"/>
            <a:r>
              <a:rPr lang="en-US" sz="1600" dirty="0"/>
              <a:t>Learn something new, online or in person</a:t>
            </a:r>
          </a:p>
          <a:p>
            <a:pPr lvl="1"/>
            <a:r>
              <a:rPr lang="en-US" sz="1600" dirty="0"/>
              <a:t>Creative pursuits – write, paint, pottery, build</a:t>
            </a:r>
          </a:p>
          <a:p>
            <a:pPr lvl="1"/>
            <a:r>
              <a:rPr lang="en-US" sz="1600" dirty="0"/>
              <a:t>Think outside the box</a:t>
            </a:r>
          </a:p>
        </p:txBody>
      </p:sp>
      <p:pic>
        <p:nvPicPr>
          <p:cNvPr id="3" name="lists">
            <a:hlinkClick r:id="" action="ppaction://media"/>
            <a:extLst>
              <a:ext uri="{FF2B5EF4-FFF2-40B4-BE49-F238E27FC236}">
                <a16:creationId xmlns:a16="http://schemas.microsoft.com/office/drawing/2014/main" id="{588DE3EC-F400-4C9A-8029-ABF29F9011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0" y="5576470"/>
            <a:ext cx="406400" cy="488267"/>
          </a:xfrm>
          <a:prstGeom prst="rect">
            <a:avLst/>
          </a:prstGeom>
        </p:spPr>
      </p:pic>
    </p:spTree>
    <p:extLst>
      <p:ext uri="{BB962C8B-B14F-4D97-AF65-F5344CB8AC3E}">
        <p14:creationId xmlns:p14="http://schemas.microsoft.com/office/powerpoint/2010/main" val="2767657169"/>
      </p:ext>
    </p:extLst>
  </p:cSld>
  <p:clrMapOvr>
    <a:masterClrMapping/>
  </p:clrMapOvr>
  <mc:AlternateContent xmlns:mc="http://schemas.openxmlformats.org/markup-compatibility/2006" xmlns:p14="http://schemas.microsoft.com/office/powerpoint/2010/main">
    <mc:Choice Requires="p14">
      <p:transition spd="slow" p14:dur="1250">
        <p:sndAc>
          <p:stSnd>
            <p:snd r:embed="rId4" name="ARROW.WAV"/>
          </p:stSnd>
        </p:sndAc>
      </p:transition>
    </mc:Choice>
    <mc:Fallback xmlns="">
      <p:transition spd="slow">
        <p:sndAc>
          <p:stSnd>
            <p:snd r:embed="rId7"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7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ubtitle 2"/>
          <p:cNvSpPr txBox="1">
            <a:spLocks/>
          </p:cNvSpPr>
          <p:nvPr/>
        </p:nvSpPr>
        <p:spPr>
          <a:xfrm>
            <a:off x="1600200" y="1447800"/>
            <a:ext cx="7399669" cy="1095377"/>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600" b="1" dirty="0"/>
              <a:t>“Compound interest is the eighth wonder of the world. He who understands it, earns it ... he who doesn't ... pays it.” </a:t>
            </a:r>
          </a:p>
          <a:p>
            <a:r>
              <a:rPr lang="en-US" sz="1600" dirty="0">
                <a:hlinkClick r:id="rId3"/>
              </a:rPr>
              <a:t>Albert Einstein</a:t>
            </a:r>
            <a:r>
              <a:rPr lang="en-US" sz="1600" dirty="0"/>
              <a:t> </a:t>
            </a:r>
          </a:p>
          <a:p>
            <a:endParaRPr lang="en-US" sz="1600" dirty="0">
              <a:solidFill>
                <a:srgbClr val="204BA0"/>
              </a:solidFill>
            </a:endParaRPr>
          </a:p>
          <a:p>
            <a:endParaRPr lang="en-US" sz="1600" dirty="0">
              <a:solidFill>
                <a:schemeClr val="tx1"/>
              </a:solidFill>
            </a:endParaRPr>
          </a:p>
        </p:txBody>
      </p:sp>
      <p:grpSp>
        <p:nvGrpSpPr>
          <p:cNvPr id="7" name="Group 6"/>
          <p:cNvGrpSpPr/>
          <p:nvPr/>
        </p:nvGrpSpPr>
        <p:grpSpPr>
          <a:xfrm>
            <a:off x="1371600" y="230932"/>
            <a:ext cx="5715000" cy="461665"/>
            <a:chOff x="1371600" y="230932"/>
            <a:chExt cx="5715000" cy="461665"/>
          </a:xfrm>
        </p:grpSpPr>
        <p:sp>
          <p:nvSpPr>
            <p:cNvPr id="8" name="L-Shape 7"/>
            <p:cNvSpPr/>
            <p:nvPr/>
          </p:nvSpPr>
          <p:spPr>
            <a:xfrm rot="5400000">
              <a:off x="1711937" y="371598"/>
              <a:ext cx="301657" cy="236869"/>
            </a:xfrm>
            <a:prstGeom prst="corner">
              <a:avLst/>
            </a:prstGeom>
            <a:solidFill>
              <a:srgbClr val="52E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371600" y="230932"/>
              <a:ext cx="5715000" cy="461665"/>
            </a:xfrm>
            <a:prstGeom prst="rect">
              <a:avLst/>
            </a:prstGeom>
            <a:noFill/>
          </p:spPr>
          <p:txBody>
            <a:bodyPr wrap="square" rtlCol="0">
              <a:spAutoFit/>
            </a:bodyPr>
            <a:lstStyle/>
            <a:p>
              <a:pPr algn="ctr"/>
              <a:r>
                <a:rPr lang="en-US" sz="2400" dirty="0"/>
                <a:t>Invest for You - Compounding</a:t>
              </a:r>
            </a:p>
          </p:txBody>
        </p:sp>
      </p:grpSp>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2743200"/>
            <a:ext cx="2651022" cy="3037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5433800"/>
      </p:ext>
    </p:extLst>
  </p:cSld>
  <p:clrMapOvr>
    <a:masterClrMapping/>
  </p:clrMapOvr>
  <mc:AlternateContent xmlns:mc="http://schemas.openxmlformats.org/markup-compatibility/2006" xmlns:p14="http://schemas.microsoft.com/office/powerpoint/2010/main">
    <mc:Choice Requires="p14">
      <p:transition spd="slow" p14:dur="1250">
        <p:sndAc>
          <p:stSnd>
            <p:snd r:embed="rId2" name="ARROW.WAV"/>
          </p:stSnd>
        </p:sndAc>
      </p:transition>
    </mc:Choice>
    <mc:Fallback xmlns="">
      <p:transition spd="slow">
        <p:sndAc>
          <p:stSnd>
            <p:snd r:embed="rId5" name="ARROW.WAV"/>
          </p:st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Shape 7"/>
          <p:cNvSpPr/>
          <p:nvPr/>
        </p:nvSpPr>
        <p:spPr>
          <a:xfrm rot="5400000">
            <a:off x="1711937" y="371598"/>
            <a:ext cx="301657" cy="236869"/>
          </a:xfrm>
          <a:prstGeom prst="corner">
            <a:avLst/>
          </a:prstGeom>
          <a:solidFill>
            <a:srgbClr val="52E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389360" y="222371"/>
            <a:ext cx="5773440" cy="461665"/>
          </a:xfrm>
          <a:prstGeom prst="rect">
            <a:avLst/>
          </a:prstGeom>
          <a:noFill/>
        </p:spPr>
        <p:txBody>
          <a:bodyPr wrap="square" rtlCol="0">
            <a:spAutoFit/>
          </a:bodyPr>
          <a:lstStyle/>
          <a:p>
            <a:pPr algn="ctr"/>
            <a:r>
              <a:rPr lang="en-US" sz="2400" dirty="0"/>
              <a:t>Invest for You - Compounding</a:t>
            </a:r>
          </a:p>
        </p:txBody>
      </p:sp>
      <p:sp>
        <p:nvSpPr>
          <p:cNvPr id="7" name="TextBox 6"/>
          <p:cNvSpPr txBox="1"/>
          <p:nvPr/>
        </p:nvSpPr>
        <p:spPr>
          <a:xfrm>
            <a:off x="1744331" y="1373221"/>
            <a:ext cx="7247269" cy="2062103"/>
          </a:xfrm>
          <a:prstGeom prst="rect">
            <a:avLst/>
          </a:prstGeom>
          <a:noFill/>
        </p:spPr>
        <p:txBody>
          <a:bodyPr wrap="square" rtlCol="0">
            <a:spAutoFit/>
          </a:bodyPr>
          <a:lstStyle/>
          <a:p>
            <a:pPr marL="285750" indent="-285750">
              <a:buFont typeface="Arial" panose="020B0604020202020204" pitchFamily="34" charset="0"/>
              <a:buChar char="•"/>
            </a:pPr>
            <a:r>
              <a:rPr lang="en-US" sz="1600" dirty="0"/>
              <a:t>Interest on interest on interest on interest…etc..</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You work hard for your money so let market do the same for you!</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Principal produces interest, which gets added and becomes the new principal</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Leave it alone (be patient) and let the magic happen!</a:t>
            </a:r>
          </a:p>
        </p:txBody>
      </p:sp>
      <p:grpSp>
        <p:nvGrpSpPr>
          <p:cNvPr id="5" name="Group 4"/>
          <p:cNvGrpSpPr/>
          <p:nvPr/>
        </p:nvGrpSpPr>
        <p:grpSpPr>
          <a:xfrm>
            <a:off x="1885527" y="3624014"/>
            <a:ext cx="6635722" cy="2591646"/>
            <a:chOff x="1543916" y="3993820"/>
            <a:chExt cx="6635722" cy="2591646"/>
          </a:xfrm>
        </p:grpSpPr>
        <p:sp>
          <p:nvSpPr>
            <p:cNvPr id="2" name="Rectangle 1"/>
            <p:cNvSpPr/>
            <p:nvPr/>
          </p:nvSpPr>
          <p:spPr>
            <a:xfrm>
              <a:off x="2114550" y="4684816"/>
              <a:ext cx="6477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257550" y="4532416"/>
              <a:ext cx="6477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114550" y="4532416"/>
              <a:ext cx="647700" cy="1524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257550" y="4380016"/>
              <a:ext cx="647700" cy="1524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338823" y="4375810"/>
              <a:ext cx="647700" cy="175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338823" y="4228358"/>
              <a:ext cx="647700" cy="1524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366410" y="4223410"/>
              <a:ext cx="647700" cy="190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366410" y="3993820"/>
              <a:ext cx="647700" cy="22563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507430" y="4987389"/>
              <a:ext cx="647700" cy="191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496544" y="4375810"/>
              <a:ext cx="647700" cy="15487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43916" y="6216134"/>
              <a:ext cx="4480714" cy="369332"/>
            </a:xfrm>
            <a:prstGeom prst="rect">
              <a:avLst/>
            </a:prstGeom>
            <a:noFill/>
          </p:spPr>
          <p:txBody>
            <a:bodyPr wrap="none" rtlCol="0">
              <a:spAutoFit/>
            </a:bodyPr>
            <a:lstStyle/>
            <a:p>
              <a:r>
                <a:rPr lang="en-US" dirty="0"/>
                <a:t>Year  One          Two	Three       Four</a:t>
              </a:r>
            </a:p>
          </p:txBody>
        </p:sp>
        <p:sp>
          <p:nvSpPr>
            <p:cNvPr id="19" name="TextBox 18"/>
            <p:cNvSpPr txBox="1"/>
            <p:nvPr/>
          </p:nvSpPr>
          <p:spPr>
            <a:xfrm>
              <a:off x="7307283" y="4261160"/>
              <a:ext cx="872355" cy="954107"/>
            </a:xfrm>
            <a:prstGeom prst="rect">
              <a:avLst/>
            </a:prstGeom>
            <a:noFill/>
          </p:spPr>
          <p:txBody>
            <a:bodyPr wrap="none" rtlCol="0">
              <a:spAutoFit/>
            </a:bodyPr>
            <a:lstStyle/>
            <a:p>
              <a:r>
                <a:rPr lang="en-US" sz="1400" dirty="0"/>
                <a:t>Interest</a:t>
              </a:r>
            </a:p>
            <a:p>
              <a:endParaRPr lang="en-US" sz="1400" dirty="0"/>
            </a:p>
            <a:p>
              <a:endParaRPr lang="en-US" sz="1400" dirty="0"/>
            </a:p>
            <a:p>
              <a:r>
                <a:rPr lang="en-US" sz="1400" dirty="0"/>
                <a:t>Principal</a:t>
              </a:r>
            </a:p>
          </p:txBody>
        </p:sp>
      </p:grpSp>
      <p:pic>
        <p:nvPicPr>
          <p:cNvPr id="6" name="compounding">
            <a:hlinkClick r:id="" action="ppaction://media"/>
            <a:extLst>
              <a:ext uri="{FF2B5EF4-FFF2-40B4-BE49-F238E27FC236}">
                <a16:creationId xmlns:a16="http://schemas.microsoft.com/office/drawing/2014/main" id="{B00EBF10-AA3A-4A33-A741-FB3A16A9B8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01084" y="825428"/>
            <a:ext cx="406400" cy="406400"/>
          </a:xfrm>
          <a:prstGeom prst="rect">
            <a:avLst/>
          </a:prstGeom>
        </p:spPr>
      </p:pic>
    </p:spTree>
    <p:extLst>
      <p:ext uri="{BB962C8B-B14F-4D97-AF65-F5344CB8AC3E}">
        <p14:creationId xmlns:p14="http://schemas.microsoft.com/office/powerpoint/2010/main" val="3133789605"/>
      </p:ext>
    </p:extLst>
  </p:cSld>
  <p:clrMapOvr>
    <a:masterClrMapping/>
  </p:clrMapOvr>
  <mc:AlternateContent xmlns:mc="http://schemas.openxmlformats.org/markup-compatibility/2006" xmlns:p14="http://schemas.microsoft.com/office/powerpoint/2010/main">
    <mc:Choice Requires="p14">
      <p:transition spd="slow" p14:dur="1250">
        <p:sndAc>
          <p:stSnd>
            <p:snd r:embed="rId4" name="ARROW.WAV"/>
          </p:stSnd>
        </p:sndAc>
      </p:transition>
    </mc:Choice>
    <mc:Fallback xmlns="">
      <p:transition spd="slow">
        <p:sndAc>
          <p:stSnd>
            <p:snd r:embed="rId6"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Shape 7"/>
          <p:cNvSpPr/>
          <p:nvPr/>
        </p:nvSpPr>
        <p:spPr>
          <a:xfrm rot="5400000">
            <a:off x="1711937" y="371598"/>
            <a:ext cx="301657" cy="236869"/>
          </a:xfrm>
          <a:prstGeom prst="corner">
            <a:avLst/>
          </a:prstGeom>
          <a:solidFill>
            <a:srgbClr val="52E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371600" y="230932"/>
            <a:ext cx="3429000" cy="625565"/>
          </a:xfrm>
          <a:prstGeom prst="rect">
            <a:avLst/>
          </a:prstGeom>
          <a:noFill/>
        </p:spPr>
        <p:txBody>
          <a:bodyPr wrap="square" rtlCol="0">
            <a:spAutoFit/>
          </a:bodyPr>
          <a:lstStyle/>
          <a:p>
            <a:pPr algn="ctr"/>
            <a:r>
              <a:rPr lang="en-US" sz="2400" dirty="0"/>
              <a:t>Invest for You</a:t>
            </a:r>
          </a:p>
        </p:txBody>
      </p:sp>
      <p:sp>
        <p:nvSpPr>
          <p:cNvPr id="7" name="TextBox 6"/>
          <p:cNvSpPr txBox="1"/>
          <p:nvPr/>
        </p:nvSpPr>
        <p:spPr>
          <a:xfrm>
            <a:off x="1694213" y="990600"/>
            <a:ext cx="7543800" cy="3139321"/>
          </a:xfrm>
          <a:prstGeom prst="rect">
            <a:avLst/>
          </a:prstGeom>
          <a:noFill/>
        </p:spPr>
        <p:txBody>
          <a:bodyPr wrap="square" rtlCol="0">
            <a:spAutoFit/>
          </a:bodyPr>
          <a:lstStyle/>
          <a:p>
            <a:r>
              <a:rPr lang="en-US" dirty="0"/>
              <a:t>Keys to compounding</a:t>
            </a:r>
          </a:p>
          <a:p>
            <a:endParaRPr lang="en-US" dirty="0"/>
          </a:p>
          <a:p>
            <a:endParaRPr lang="en-US" dirty="0">
              <a:solidFill>
                <a:srgbClr val="204BA0"/>
              </a:solidFill>
            </a:endParaRPr>
          </a:p>
          <a:p>
            <a:pPr marL="285750" indent="-285750">
              <a:buFont typeface="Arial" panose="020B0604020202020204" pitchFamily="34" charset="0"/>
              <a:buChar char="•"/>
            </a:pPr>
            <a:r>
              <a:rPr lang="en-US" sz="1600" dirty="0"/>
              <a:t>Let dividends and interest re-invest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Fees eat into your results (i.e. 7.5% average return so 75 </a:t>
            </a:r>
            <a:r>
              <a:rPr lang="en-US" sz="1600" dirty="0" err="1"/>
              <a:t>bp</a:t>
            </a:r>
            <a:r>
              <a:rPr lang="en-US" sz="1600" dirty="0"/>
              <a:t> fee is 10% drag)</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Taxes matter so put less efficient assets in non-taxable accounts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Start early with whatever you can do, increase automatically</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Be long term focused, only invest after emergency fund is in place</a:t>
            </a:r>
          </a:p>
        </p:txBody>
      </p:sp>
      <p:sp>
        <p:nvSpPr>
          <p:cNvPr id="10" name="Subtitle 2"/>
          <p:cNvSpPr txBox="1">
            <a:spLocks/>
          </p:cNvSpPr>
          <p:nvPr/>
        </p:nvSpPr>
        <p:spPr>
          <a:xfrm>
            <a:off x="1676400" y="4790595"/>
            <a:ext cx="7228219" cy="95345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400" dirty="0">
                <a:solidFill>
                  <a:schemeClr val="tx1"/>
                </a:solidFill>
              </a:rPr>
              <a:t> https://cfainstitute.org/learning/investor/tools/Pages/index.aspx - CFA Institute developed this library of articles and multimedia resources to educate investors on how to make informed decision</a:t>
            </a:r>
          </a:p>
        </p:txBody>
      </p:sp>
      <p:pic>
        <p:nvPicPr>
          <p:cNvPr id="2" name="fees matter">
            <a:hlinkClick r:id="" action="ppaction://media"/>
            <a:extLst>
              <a:ext uri="{FF2B5EF4-FFF2-40B4-BE49-F238E27FC236}">
                <a16:creationId xmlns:a16="http://schemas.microsoft.com/office/drawing/2014/main" id="{8F1FBADC-6976-41D7-9FA5-261284C81E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22209" y="1142521"/>
            <a:ext cx="406400" cy="406400"/>
          </a:xfrm>
          <a:prstGeom prst="rect">
            <a:avLst/>
          </a:prstGeom>
        </p:spPr>
      </p:pic>
    </p:spTree>
    <p:extLst>
      <p:ext uri="{BB962C8B-B14F-4D97-AF65-F5344CB8AC3E}">
        <p14:creationId xmlns:p14="http://schemas.microsoft.com/office/powerpoint/2010/main" val="1425850313"/>
      </p:ext>
    </p:extLst>
  </p:cSld>
  <p:clrMapOvr>
    <a:masterClrMapping/>
  </p:clrMapOvr>
  <mc:AlternateContent xmlns:mc="http://schemas.openxmlformats.org/markup-compatibility/2006" xmlns:p14="http://schemas.microsoft.com/office/powerpoint/2010/main">
    <mc:Choice Requires="p14">
      <p:transition spd="slow" p14:dur="1250">
        <p:sndAc>
          <p:stSnd>
            <p:snd r:embed="rId4" name="ARROW.WAV"/>
          </p:stSnd>
        </p:sndAc>
      </p:transition>
    </mc:Choice>
    <mc:Fallback xmlns="">
      <p:transition spd="slow">
        <p:sndAc>
          <p:stSnd>
            <p:snd r:embed="rId6"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Shape 7"/>
          <p:cNvSpPr/>
          <p:nvPr/>
        </p:nvSpPr>
        <p:spPr>
          <a:xfrm rot="5400000">
            <a:off x="1711937" y="371598"/>
            <a:ext cx="301657" cy="236869"/>
          </a:xfrm>
          <a:prstGeom prst="corner">
            <a:avLst/>
          </a:prstGeom>
          <a:solidFill>
            <a:srgbClr val="52E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0" y="230931"/>
            <a:ext cx="4419600" cy="461665"/>
          </a:xfrm>
          <a:prstGeom prst="rect">
            <a:avLst/>
          </a:prstGeom>
          <a:noFill/>
        </p:spPr>
        <p:txBody>
          <a:bodyPr wrap="square" rtlCol="0">
            <a:spAutoFit/>
          </a:bodyPr>
          <a:lstStyle/>
          <a:p>
            <a:pPr algn="ctr"/>
            <a:r>
              <a:rPr lang="en-US" sz="2400" dirty="0"/>
              <a:t>Invest for You - Compounding</a:t>
            </a:r>
          </a:p>
        </p:txBody>
      </p:sp>
      <p:sp>
        <p:nvSpPr>
          <p:cNvPr id="7" name="TextBox 6"/>
          <p:cNvSpPr txBox="1"/>
          <p:nvPr/>
        </p:nvSpPr>
        <p:spPr>
          <a:xfrm>
            <a:off x="1524000" y="5410200"/>
            <a:ext cx="7010400" cy="646331"/>
          </a:xfrm>
          <a:prstGeom prst="rect">
            <a:avLst/>
          </a:prstGeom>
          <a:noFill/>
        </p:spPr>
        <p:txBody>
          <a:bodyPr wrap="square" rtlCol="0">
            <a:spAutoFit/>
          </a:bodyPr>
          <a:lstStyle/>
          <a:p>
            <a:r>
              <a:rPr lang="en-US" dirty="0">
                <a:solidFill>
                  <a:srgbClr val="204BA0"/>
                </a:solidFill>
              </a:rPr>
              <a:t>Play 2:05 to 3:10</a:t>
            </a:r>
          </a:p>
          <a:p>
            <a:r>
              <a:rPr lang="en-US" dirty="0">
                <a:solidFill>
                  <a:srgbClr val="204BA0"/>
                </a:solidFill>
              </a:rPr>
              <a:t>Gives a detailed visual example of how compounding works</a:t>
            </a:r>
          </a:p>
        </p:txBody>
      </p:sp>
      <p:pic>
        <p:nvPicPr>
          <p:cNvPr id="2" name="Online Media 1" title="Compounding (Invest for You)">
            <a:hlinkClick r:id="" action="ppaction://media"/>
            <a:extLst>
              <a:ext uri="{FF2B5EF4-FFF2-40B4-BE49-F238E27FC236}">
                <a16:creationId xmlns:a16="http://schemas.microsoft.com/office/drawing/2014/main" id="{5499C7A0-9B69-483E-925F-BC32EC762A80}"/>
              </a:ext>
            </a:extLst>
          </p:cNvPr>
          <p:cNvPicPr>
            <a:picLocks noRot="1" noChangeAspect="1"/>
          </p:cNvPicPr>
          <p:nvPr>
            <a:videoFile r:link="rId1"/>
          </p:nvPr>
        </p:nvPicPr>
        <p:blipFill>
          <a:blip r:embed="rId4"/>
          <a:stretch>
            <a:fillRect/>
          </a:stretch>
        </p:blipFill>
        <p:spPr>
          <a:xfrm>
            <a:off x="1524000" y="1714500"/>
            <a:ext cx="6096000" cy="3429000"/>
          </a:xfrm>
          <a:prstGeom prst="rect">
            <a:avLst/>
          </a:prstGeom>
        </p:spPr>
      </p:pic>
    </p:spTree>
    <p:extLst>
      <p:ext uri="{BB962C8B-B14F-4D97-AF65-F5344CB8AC3E}">
        <p14:creationId xmlns:p14="http://schemas.microsoft.com/office/powerpoint/2010/main" val="3201109803"/>
      </p:ext>
    </p:extLst>
  </p:cSld>
  <p:clrMapOvr>
    <a:masterClrMapping/>
  </p:clrMapOvr>
  <mc:AlternateContent xmlns:mc="http://schemas.openxmlformats.org/markup-compatibility/2006" xmlns:p14="http://schemas.microsoft.com/office/powerpoint/2010/main">
    <mc:Choice Requires="p14">
      <p:transition spd="slow" p14:dur="1250">
        <p:sndAc>
          <p:stSnd>
            <p:snd r:embed="rId3" name="ARROW.WAV"/>
          </p:stSnd>
        </p:sndAc>
      </p:transition>
    </mc:Choice>
    <mc:Fallback xmlns="">
      <p:transition spd="slow">
        <p:sndAc>
          <p:stSnd>
            <p:snd r:embed="rId5"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5238838"/>
            <a:ext cx="7467600" cy="715962"/>
          </a:xfrm>
        </p:spPr>
        <p:txBody>
          <a:bodyPr>
            <a:normAutofit/>
          </a:bodyPr>
          <a:lstStyle/>
          <a:p>
            <a:r>
              <a:rPr lang="en-US" sz="2000" dirty="0"/>
              <a:t>Match your Investment time frame and goals</a:t>
            </a:r>
          </a:p>
        </p:txBody>
      </p:sp>
      <p:pic>
        <p:nvPicPr>
          <p:cNvPr id="4" name="Picture 3"/>
          <p:cNvPicPr>
            <a:picLocks noChangeAspect="1"/>
          </p:cNvPicPr>
          <p:nvPr/>
        </p:nvPicPr>
        <p:blipFill>
          <a:blip r:embed="rId3"/>
          <a:stretch>
            <a:fillRect/>
          </a:stretch>
        </p:blipFill>
        <p:spPr>
          <a:xfrm>
            <a:off x="1524000" y="1295400"/>
            <a:ext cx="7263558" cy="3943438"/>
          </a:xfrm>
          <a:prstGeom prst="rect">
            <a:avLst/>
          </a:prstGeom>
        </p:spPr>
      </p:pic>
      <p:grpSp>
        <p:nvGrpSpPr>
          <p:cNvPr id="5" name="Group 4"/>
          <p:cNvGrpSpPr/>
          <p:nvPr/>
        </p:nvGrpSpPr>
        <p:grpSpPr>
          <a:xfrm>
            <a:off x="1371600" y="230932"/>
            <a:ext cx="3429000" cy="625565"/>
            <a:chOff x="1371600" y="230932"/>
            <a:chExt cx="3429000" cy="625565"/>
          </a:xfrm>
        </p:grpSpPr>
        <p:sp>
          <p:nvSpPr>
            <p:cNvPr id="6" name="L-Shape 5"/>
            <p:cNvSpPr/>
            <p:nvPr/>
          </p:nvSpPr>
          <p:spPr>
            <a:xfrm rot="5400000">
              <a:off x="1711937" y="371598"/>
              <a:ext cx="301657" cy="236869"/>
            </a:xfrm>
            <a:prstGeom prst="corner">
              <a:avLst/>
            </a:prstGeom>
            <a:solidFill>
              <a:srgbClr val="52E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371600" y="230932"/>
              <a:ext cx="3429000" cy="625565"/>
            </a:xfrm>
            <a:prstGeom prst="rect">
              <a:avLst/>
            </a:prstGeom>
            <a:noFill/>
          </p:spPr>
          <p:txBody>
            <a:bodyPr wrap="square" rtlCol="0">
              <a:spAutoFit/>
            </a:bodyPr>
            <a:lstStyle/>
            <a:p>
              <a:pPr algn="ctr"/>
              <a:r>
                <a:rPr lang="en-US" sz="2400" dirty="0"/>
                <a:t>Invest for You</a:t>
              </a:r>
            </a:p>
          </p:txBody>
        </p:sp>
      </p:grpSp>
    </p:spTree>
    <p:extLst>
      <p:ext uri="{BB962C8B-B14F-4D97-AF65-F5344CB8AC3E}">
        <p14:creationId xmlns:p14="http://schemas.microsoft.com/office/powerpoint/2010/main" val="268550399"/>
      </p:ext>
    </p:extLst>
  </p:cSld>
  <p:clrMapOvr>
    <a:masterClrMapping/>
  </p:clrMapOvr>
  <mc:AlternateContent xmlns:mc="http://schemas.openxmlformats.org/markup-compatibility/2006" xmlns:p14="http://schemas.microsoft.com/office/powerpoint/2010/main">
    <mc:Choice Requires="p14">
      <p:transition spd="slow" p14:dur="1250">
        <p:sndAc>
          <p:stSnd>
            <p:snd r:embed="rId2" name="ARROW.WAV"/>
          </p:stSnd>
        </p:sndAc>
      </p:transition>
    </mc:Choice>
    <mc:Fallback xmlns="">
      <p:transition spd="slow">
        <p:sndAc>
          <p:stSnd>
            <p:snd r:embed="rId4" name="ARROW.WAV"/>
          </p:stSnd>
        </p:sndAc>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Shape 7"/>
          <p:cNvSpPr/>
          <p:nvPr/>
        </p:nvSpPr>
        <p:spPr>
          <a:xfrm rot="5400000">
            <a:off x="1711937" y="371598"/>
            <a:ext cx="301657" cy="236869"/>
          </a:xfrm>
          <a:prstGeom prst="corner">
            <a:avLst/>
          </a:prstGeom>
          <a:solidFill>
            <a:srgbClr val="52E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0" y="230931"/>
            <a:ext cx="4419600" cy="461665"/>
          </a:xfrm>
          <a:prstGeom prst="rect">
            <a:avLst/>
          </a:prstGeom>
          <a:noFill/>
        </p:spPr>
        <p:txBody>
          <a:bodyPr wrap="square" rtlCol="0">
            <a:spAutoFit/>
          </a:bodyPr>
          <a:lstStyle/>
          <a:p>
            <a:pPr algn="ctr"/>
            <a:r>
              <a:rPr lang="en-US" sz="2400" dirty="0"/>
              <a:t>Invest for You – Asset Types</a:t>
            </a:r>
          </a:p>
        </p:txBody>
      </p:sp>
      <p:sp>
        <p:nvSpPr>
          <p:cNvPr id="7" name="TextBox 6"/>
          <p:cNvSpPr txBox="1"/>
          <p:nvPr/>
        </p:nvSpPr>
        <p:spPr>
          <a:xfrm>
            <a:off x="1734806" y="5324475"/>
            <a:ext cx="7010400" cy="646331"/>
          </a:xfrm>
          <a:prstGeom prst="rect">
            <a:avLst/>
          </a:prstGeom>
          <a:noFill/>
        </p:spPr>
        <p:txBody>
          <a:bodyPr wrap="square" rtlCol="0">
            <a:spAutoFit/>
          </a:bodyPr>
          <a:lstStyle/>
          <a:p>
            <a:r>
              <a:rPr lang="en-US" dirty="0">
                <a:solidFill>
                  <a:srgbClr val="204BA0"/>
                </a:solidFill>
              </a:rPr>
              <a:t>Play :38 to 3:08</a:t>
            </a:r>
          </a:p>
          <a:p>
            <a:r>
              <a:rPr lang="en-US" dirty="0">
                <a:solidFill>
                  <a:srgbClr val="204BA0"/>
                </a:solidFill>
              </a:rPr>
              <a:t>Gives a detailed visual example of different asset types</a:t>
            </a:r>
          </a:p>
        </p:txBody>
      </p:sp>
      <p:pic>
        <p:nvPicPr>
          <p:cNvPr id="3" name="Online Media 2" title="Asset Types (Invest for You)">
            <a:hlinkClick r:id="" action="ppaction://media"/>
            <a:extLst>
              <a:ext uri="{FF2B5EF4-FFF2-40B4-BE49-F238E27FC236}">
                <a16:creationId xmlns:a16="http://schemas.microsoft.com/office/drawing/2014/main" id="{F47426C3-3C01-4270-B0F0-62E662BBF4BA}"/>
              </a:ext>
            </a:extLst>
          </p:cNvPr>
          <p:cNvPicPr>
            <a:picLocks noRot="1" noChangeAspect="1"/>
          </p:cNvPicPr>
          <p:nvPr>
            <a:videoFile r:link="rId1"/>
          </p:nvPr>
        </p:nvPicPr>
        <p:blipFill>
          <a:blip r:embed="rId4"/>
          <a:stretch>
            <a:fillRect/>
          </a:stretch>
        </p:blipFill>
        <p:spPr>
          <a:xfrm>
            <a:off x="1744331" y="1524000"/>
            <a:ext cx="6096000" cy="3429000"/>
          </a:xfrm>
          <a:prstGeom prst="rect">
            <a:avLst/>
          </a:prstGeom>
        </p:spPr>
      </p:pic>
    </p:spTree>
    <p:extLst>
      <p:ext uri="{BB962C8B-B14F-4D97-AF65-F5344CB8AC3E}">
        <p14:creationId xmlns:p14="http://schemas.microsoft.com/office/powerpoint/2010/main" val="2554478107"/>
      </p:ext>
    </p:extLst>
  </p:cSld>
  <p:clrMapOvr>
    <a:masterClrMapping/>
  </p:clrMapOvr>
  <mc:AlternateContent xmlns:mc="http://schemas.openxmlformats.org/markup-compatibility/2006" xmlns:p14="http://schemas.microsoft.com/office/powerpoint/2010/main">
    <mc:Choice Requires="p14">
      <p:transition spd="slow" p14:dur="1250">
        <p:sndAc>
          <p:stSnd>
            <p:snd r:embed="rId3" name="ARROW.WAV"/>
          </p:stSnd>
        </p:sndAc>
      </p:transition>
    </mc:Choice>
    <mc:Fallback xmlns="">
      <p:transition spd="slow">
        <p:sndAc>
          <p:stSnd>
            <p:snd r:embed="rId5"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1676400" y="1752600"/>
            <a:ext cx="7467600" cy="2435594"/>
          </a:xfrm>
          <a:prstGeom prst="rect">
            <a:avLst/>
          </a:prstGeom>
        </p:spPr>
      </p:pic>
      <p:sp>
        <p:nvSpPr>
          <p:cNvPr id="5" name="Text Placeholder 3"/>
          <p:cNvSpPr txBox="1">
            <a:spLocks/>
          </p:cNvSpPr>
          <p:nvPr/>
        </p:nvSpPr>
        <p:spPr>
          <a:xfrm>
            <a:off x="1619230" y="5430695"/>
            <a:ext cx="7581939" cy="336012"/>
          </a:xfrm>
          <a:prstGeom prst="rect">
            <a:avLst/>
          </a:prstGeom>
        </p:spPr>
        <p:txBody>
          <a:bodyPr vert="horz" lIns="91440" tIns="45720" rIns="182880" bIns="45720" rtlCol="0">
            <a:normAutofit fontScale="62500" lnSpcReduction="20000"/>
          </a:bodyPr>
          <a:lstStyle>
            <a:lvl1pPr marL="182880" indent="-173736" algn="l" defTabSz="914400" rtl="0" eaLnBrk="1" latinLnBrk="0" hangingPunct="1">
              <a:spcBef>
                <a:spcPts val="800"/>
              </a:spcBef>
              <a:buClrTx/>
              <a:buFont typeface="Arial" pitchFamily="34" charset="0"/>
              <a:buChar char="•"/>
              <a:defRPr sz="1800" kern="1200">
                <a:solidFill>
                  <a:schemeClr val="tx1"/>
                </a:solidFill>
                <a:latin typeface="+mn-lt"/>
                <a:ea typeface="+mn-ea"/>
                <a:cs typeface="+mn-cs"/>
              </a:defRPr>
            </a:lvl1pPr>
            <a:lvl2pPr marL="384048" indent="-171450" algn="l" defTabSz="914400" rtl="0" eaLnBrk="1" latinLnBrk="0" hangingPunct="1">
              <a:spcBef>
                <a:spcPts val="800"/>
              </a:spcBef>
              <a:buClrTx/>
              <a:buFont typeface="Arial" pitchFamily="34" charset="0"/>
              <a:buChar char="-"/>
              <a:defRPr sz="1800" kern="1200">
                <a:solidFill>
                  <a:schemeClr val="tx1"/>
                </a:solidFill>
                <a:latin typeface="+mn-lt"/>
                <a:ea typeface="+mn-ea"/>
                <a:cs typeface="+mn-cs"/>
              </a:defRPr>
            </a:lvl2pPr>
            <a:lvl3pPr marL="585216" indent="-171450" algn="l" defTabSz="914400" rtl="0" eaLnBrk="1" latinLnBrk="0" hangingPunct="1">
              <a:spcBef>
                <a:spcPts val="800"/>
              </a:spcBef>
              <a:buClrTx/>
              <a:buFont typeface="Arial" pitchFamily="34" charset="0"/>
              <a:buChar char="-"/>
              <a:defRPr sz="1800" kern="1200">
                <a:solidFill>
                  <a:schemeClr val="tx1"/>
                </a:solidFill>
                <a:latin typeface="+mn-lt"/>
                <a:ea typeface="+mn-ea"/>
                <a:cs typeface="+mn-cs"/>
              </a:defRPr>
            </a:lvl3pPr>
            <a:lvl4pPr marL="786384" indent="-171450" algn="l" defTabSz="914400" rtl="0" eaLnBrk="1" latinLnBrk="0" hangingPunct="1">
              <a:spcBef>
                <a:spcPts val="800"/>
              </a:spcBef>
              <a:buClrTx/>
              <a:buFont typeface="Arial" pitchFamily="34" charset="0"/>
              <a:buChar char="-"/>
              <a:defRPr sz="1800" kern="1200">
                <a:solidFill>
                  <a:schemeClr val="tx1"/>
                </a:solidFill>
                <a:latin typeface="+mn-lt"/>
                <a:ea typeface="+mn-ea"/>
                <a:cs typeface="+mn-cs"/>
              </a:defRPr>
            </a:lvl4pPr>
            <a:lvl5pPr marL="987552" indent="-171450" algn="l" defTabSz="914400" rtl="0" eaLnBrk="1" latinLnBrk="0" hangingPunct="1">
              <a:spcBef>
                <a:spcPts val="800"/>
              </a:spcBef>
              <a:buClrTx/>
              <a:buFont typeface="Arial" pitchFamily="34" charset="0"/>
              <a:buChar char="-"/>
              <a:defRPr sz="1800" kern="1200">
                <a:solidFill>
                  <a:schemeClr val="tx1"/>
                </a:solidFill>
                <a:latin typeface="+mn-lt"/>
                <a:ea typeface="+mn-ea"/>
                <a:cs typeface="+mn-cs"/>
              </a:defRPr>
            </a:lvl5pPr>
            <a:lvl6pPr marL="1188720" indent="-171450" algn="l" defTabSz="914400" rtl="0" eaLnBrk="1" latinLnBrk="0" hangingPunct="1">
              <a:spcBef>
                <a:spcPts val="800"/>
              </a:spcBef>
              <a:buClrTx/>
              <a:buFont typeface="Arial" pitchFamily="34" charset="0"/>
              <a:buChar char="-"/>
              <a:defRPr sz="1800" kern="1200">
                <a:solidFill>
                  <a:schemeClr val="tx1"/>
                </a:solidFill>
                <a:latin typeface="+mn-lt"/>
                <a:ea typeface="+mn-ea"/>
                <a:cs typeface="+mn-cs"/>
              </a:defRPr>
            </a:lvl6pPr>
            <a:lvl7pPr marL="1389888" indent="-171450" algn="l" defTabSz="914400" rtl="0" eaLnBrk="1" latinLnBrk="0" hangingPunct="1">
              <a:spcBef>
                <a:spcPts val="800"/>
              </a:spcBef>
              <a:buClrTx/>
              <a:buFont typeface="Arial" pitchFamily="34" charset="0"/>
              <a:buChar char="-"/>
              <a:defRPr sz="1800" kern="1200">
                <a:solidFill>
                  <a:schemeClr val="tx1"/>
                </a:solidFill>
                <a:latin typeface="+mn-lt"/>
                <a:ea typeface="+mn-ea"/>
                <a:cs typeface="+mn-cs"/>
              </a:defRPr>
            </a:lvl7pPr>
            <a:lvl8pPr marL="1591056" indent="-171450" algn="l" defTabSz="914400" rtl="0" eaLnBrk="1" latinLnBrk="0" hangingPunct="1">
              <a:spcBef>
                <a:spcPts val="800"/>
              </a:spcBef>
              <a:buClrTx/>
              <a:buFont typeface="Arial" pitchFamily="34" charset="0"/>
              <a:buChar char="-"/>
              <a:defRPr sz="1800" kern="1200">
                <a:solidFill>
                  <a:schemeClr val="tx1"/>
                </a:solidFill>
                <a:latin typeface="+mn-lt"/>
                <a:ea typeface="+mn-ea"/>
                <a:cs typeface="+mn-cs"/>
              </a:defRPr>
            </a:lvl8pPr>
            <a:lvl9pPr marL="1792224" indent="-171450" algn="l" defTabSz="914400" rtl="0" eaLnBrk="1" latinLnBrk="0" hangingPunct="1">
              <a:spcBef>
                <a:spcPts val="800"/>
              </a:spcBef>
              <a:buClrTx/>
              <a:buFont typeface="Arial" pitchFamily="34" charset="0"/>
              <a:buChar char="-"/>
              <a:defRPr sz="1800" kern="1200">
                <a:solidFill>
                  <a:schemeClr val="tx1"/>
                </a:solidFill>
                <a:latin typeface="+mn-lt"/>
                <a:ea typeface="+mn-ea"/>
                <a:cs typeface="+mn-cs"/>
              </a:defRPr>
            </a:lvl9pPr>
          </a:lstStyle>
          <a:p>
            <a:pPr marL="210312" marR="0" lvl="1" indent="0" algn="l" defTabSz="914400" rtl="0" eaLnBrk="1" fontAlgn="auto" latinLnBrk="0" hangingPunct="1">
              <a:lnSpc>
                <a:spcPct val="150000"/>
              </a:lnSpc>
              <a:spcBef>
                <a:spcPts val="8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Source: JP Morgan Guide to Retirement 2016</a:t>
            </a:r>
          </a:p>
        </p:txBody>
      </p:sp>
      <p:grpSp>
        <p:nvGrpSpPr>
          <p:cNvPr id="7" name="Group 6"/>
          <p:cNvGrpSpPr/>
          <p:nvPr/>
        </p:nvGrpSpPr>
        <p:grpSpPr>
          <a:xfrm>
            <a:off x="1371600" y="230932"/>
            <a:ext cx="3429000" cy="625565"/>
            <a:chOff x="1371600" y="230932"/>
            <a:chExt cx="3429000" cy="625565"/>
          </a:xfrm>
        </p:grpSpPr>
        <p:sp>
          <p:nvSpPr>
            <p:cNvPr id="8" name="L-Shape 7"/>
            <p:cNvSpPr/>
            <p:nvPr/>
          </p:nvSpPr>
          <p:spPr>
            <a:xfrm rot="5400000">
              <a:off x="1711937" y="371598"/>
              <a:ext cx="301657" cy="236869"/>
            </a:xfrm>
            <a:prstGeom prst="corner">
              <a:avLst/>
            </a:prstGeom>
            <a:solidFill>
              <a:srgbClr val="52E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371600" y="230932"/>
              <a:ext cx="3429000" cy="625565"/>
            </a:xfrm>
            <a:prstGeom prst="rect">
              <a:avLst/>
            </a:prstGeom>
            <a:noFill/>
          </p:spPr>
          <p:txBody>
            <a:bodyPr wrap="square" rtlCol="0">
              <a:spAutoFit/>
            </a:bodyPr>
            <a:lstStyle/>
            <a:p>
              <a:pPr algn="ctr"/>
              <a:r>
                <a:rPr lang="en-US" sz="2400" dirty="0"/>
                <a:t>Invest for You</a:t>
              </a:r>
            </a:p>
          </p:txBody>
        </p:sp>
      </p:grpSp>
      <p:pic>
        <p:nvPicPr>
          <p:cNvPr id="2" name="risk">
            <a:hlinkClick r:id="" action="ppaction://media"/>
            <a:extLst>
              <a:ext uri="{FF2B5EF4-FFF2-40B4-BE49-F238E27FC236}">
                <a16:creationId xmlns:a16="http://schemas.microsoft.com/office/drawing/2014/main" id="{BA6AE7FF-309F-4230-89F5-F90C0F5791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19650" y="1091293"/>
            <a:ext cx="406400" cy="406400"/>
          </a:xfrm>
          <a:prstGeom prst="rect">
            <a:avLst/>
          </a:prstGeom>
        </p:spPr>
      </p:pic>
    </p:spTree>
    <p:extLst>
      <p:ext uri="{BB962C8B-B14F-4D97-AF65-F5344CB8AC3E}">
        <p14:creationId xmlns:p14="http://schemas.microsoft.com/office/powerpoint/2010/main" val="1805043863"/>
      </p:ext>
    </p:extLst>
  </p:cSld>
  <p:clrMapOvr>
    <a:masterClrMapping/>
  </p:clrMapOvr>
  <mc:AlternateContent xmlns:mc="http://schemas.openxmlformats.org/markup-compatibility/2006" xmlns:p14="http://schemas.microsoft.com/office/powerpoint/2010/main">
    <mc:Choice Requires="p14">
      <p:transition spd="slow" p14:dur="1250">
        <p:sndAc>
          <p:stSnd>
            <p:snd r:embed="rId4" name="ARROW.WAV"/>
          </p:stSnd>
        </p:sndAc>
      </p:transition>
    </mc:Choice>
    <mc:Fallback xmlns="">
      <p:transition spd="slow">
        <p:sndAc>
          <p:stSnd>
            <p:snd r:embed="rId7"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5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ubtitle 2"/>
          <p:cNvSpPr txBox="1">
            <a:spLocks/>
          </p:cNvSpPr>
          <p:nvPr/>
        </p:nvSpPr>
        <p:spPr>
          <a:xfrm>
            <a:off x="1676400" y="1295400"/>
            <a:ext cx="7027166" cy="101789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117475" lvl="1">
              <a:lnSpc>
                <a:spcPct val="114000"/>
              </a:lnSpc>
              <a:tabLst>
                <a:tab pos="288925" algn="l"/>
              </a:tabLst>
            </a:pPr>
            <a:r>
              <a:rPr lang="en-US" sz="1800" dirty="0">
                <a:solidFill>
                  <a:schemeClr val="tx1"/>
                </a:solidFill>
              </a:rPr>
              <a:t> </a:t>
            </a:r>
            <a:r>
              <a:rPr lang="en-US" sz="1800" dirty="0">
                <a:solidFill>
                  <a:schemeClr val="tx1"/>
                </a:solidFill>
                <a:latin typeface="Georgia" panose="02040502050405020303" pitchFamily="18" charset="0"/>
              </a:rPr>
              <a:t>The effort you put into consistently investing in yourself plays a large role in determining the quality of your life now and in the future.</a:t>
            </a:r>
          </a:p>
          <a:p>
            <a:pPr algn="l"/>
            <a:endParaRPr lang="en-US" sz="1600" dirty="0">
              <a:solidFill>
                <a:schemeClr val="tx1"/>
              </a:solidFill>
              <a:latin typeface="Georgia" panose="02040502050405020303" pitchFamily="18" charset="0"/>
            </a:endParaRPr>
          </a:p>
          <a:p>
            <a:pPr algn="l"/>
            <a:endParaRPr lang="en-US" sz="1600" dirty="0">
              <a:solidFill>
                <a:schemeClr val="tx1"/>
              </a:solidFill>
              <a:latin typeface="Georgia" panose="02040502050405020303" pitchFamily="18" charset="0"/>
            </a:endParaRPr>
          </a:p>
          <a:p>
            <a:pPr algn="l"/>
            <a:r>
              <a:rPr lang="en-US" sz="1600" dirty="0">
                <a:solidFill>
                  <a:schemeClr val="tx1"/>
                </a:solidFill>
                <a:latin typeface="Georgia" panose="02040502050405020303" pitchFamily="18" charset="0"/>
              </a:rPr>
              <a:t>Areas of Investment</a:t>
            </a:r>
          </a:p>
          <a:p>
            <a:pPr algn="l"/>
            <a:endParaRPr lang="en-US" sz="1600" dirty="0">
              <a:solidFill>
                <a:schemeClr val="tx1"/>
              </a:solidFill>
              <a:latin typeface="Georgia" panose="02040502050405020303" pitchFamily="18" charset="0"/>
            </a:endParaRPr>
          </a:p>
          <a:p>
            <a:pPr lvl="1" algn="l">
              <a:buFont typeface="Wingdings" panose="05000000000000000000" pitchFamily="2" charset="2"/>
              <a:buChar char="§"/>
            </a:pPr>
            <a:r>
              <a:rPr lang="en-US" sz="1600" u="sng" dirty="0">
                <a:solidFill>
                  <a:schemeClr val="tx1"/>
                </a:solidFill>
                <a:latin typeface="Georgia" panose="02040502050405020303" pitchFamily="18" charset="0"/>
              </a:rPr>
              <a:t>Education</a:t>
            </a:r>
            <a:r>
              <a:rPr lang="en-US" sz="1600" dirty="0">
                <a:solidFill>
                  <a:schemeClr val="tx1"/>
                </a:solidFill>
                <a:latin typeface="Georgia" panose="02040502050405020303" pitchFamily="18" charset="0"/>
              </a:rPr>
              <a:t> – Human capital has historically shown good return when skills or education are achieved</a:t>
            </a:r>
          </a:p>
          <a:p>
            <a:pPr lvl="1" algn="l">
              <a:buFont typeface="Wingdings" panose="05000000000000000000" pitchFamily="2" charset="2"/>
              <a:buChar char="§"/>
            </a:pPr>
            <a:endParaRPr lang="en-US" sz="1600" dirty="0">
              <a:solidFill>
                <a:schemeClr val="tx1"/>
              </a:solidFill>
              <a:latin typeface="Georgia" panose="02040502050405020303" pitchFamily="18" charset="0"/>
            </a:endParaRPr>
          </a:p>
          <a:p>
            <a:pPr lvl="1" algn="l">
              <a:buFont typeface="Wingdings" panose="05000000000000000000" pitchFamily="2" charset="2"/>
              <a:buChar char="§"/>
            </a:pPr>
            <a:r>
              <a:rPr lang="en-US" sz="1600" u="sng" dirty="0">
                <a:solidFill>
                  <a:schemeClr val="tx1"/>
                </a:solidFill>
                <a:latin typeface="Georgia" panose="02040502050405020303" pitchFamily="18" charset="0"/>
              </a:rPr>
              <a:t>Health</a:t>
            </a:r>
            <a:r>
              <a:rPr lang="en-US" sz="1600" dirty="0">
                <a:solidFill>
                  <a:schemeClr val="tx1"/>
                </a:solidFill>
                <a:latin typeface="Georgia" panose="02040502050405020303" pitchFamily="18" charset="0"/>
              </a:rPr>
              <a:t> – Improved lifestyle results in numerous benefits beyond the obvious physical advantages</a:t>
            </a:r>
          </a:p>
          <a:p>
            <a:pPr lvl="1" algn="l">
              <a:buFont typeface="Wingdings" panose="05000000000000000000" pitchFamily="2" charset="2"/>
              <a:buChar char="§"/>
            </a:pPr>
            <a:endParaRPr lang="en-US" sz="1600" dirty="0">
              <a:solidFill>
                <a:schemeClr val="tx1"/>
              </a:solidFill>
              <a:latin typeface="Georgia" panose="02040502050405020303" pitchFamily="18" charset="0"/>
            </a:endParaRPr>
          </a:p>
          <a:p>
            <a:pPr lvl="1" algn="l">
              <a:buFont typeface="Wingdings" panose="05000000000000000000" pitchFamily="2" charset="2"/>
              <a:buChar char="§"/>
            </a:pPr>
            <a:r>
              <a:rPr lang="en-US" sz="1600" u="sng" dirty="0">
                <a:solidFill>
                  <a:schemeClr val="tx1"/>
                </a:solidFill>
                <a:latin typeface="Georgia" panose="02040502050405020303" pitchFamily="18" charset="0"/>
              </a:rPr>
              <a:t>Contentment</a:t>
            </a:r>
            <a:r>
              <a:rPr lang="en-US" sz="1600" dirty="0">
                <a:solidFill>
                  <a:schemeClr val="tx1"/>
                </a:solidFill>
                <a:latin typeface="Georgia" panose="02040502050405020303" pitchFamily="18" charset="0"/>
              </a:rPr>
              <a:t> – The state of being satisfied with what you have will meaningfully impact quality of life, regardless of financial status</a:t>
            </a:r>
          </a:p>
          <a:p>
            <a:pPr marL="117475" lvl="1" algn="l">
              <a:lnSpc>
                <a:spcPct val="114000"/>
              </a:lnSpc>
              <a:tabLst>
                <a:tab pos="288925" algn="l"/>
              </a:tabLst>
            </a:pPr>
            <a:endParaRPr lang="en-US" sz="1600" dirty="0">
              <a:latin typeface="Georgia" panose="02040502050405020303" pitchFamily="18" charset="0"/>
            </a:endParaRPr>
          </a:p>
          <a:p>
            <a:endParaRPr lang="en-US" sz="1600" dirty="0"/>
          </a:p>
        </p:txBody>
      </p:sp>
      <p:grpSp>
        <p:nvGrpSpPr>
          <p:cNvPr id="7" name="Group 6"/>
          <p:cNvGrpSpPr/>
          <p:nvPr/>
        </p:nvGrpSpPr>
        <p:grpSpPr>
          <a:xfrm>
            <a:off x="1523999" y="294852"/>
            <a:ext cx="3189445" cy="461665"/>
            <a:chOff x="3035519" y="4161507"/>
            <a:chExt cx="1607035" cy="614513"/>
          </a:xfrm>
        </p:grpSpPr>
        <p:sp>
          <p:nvSpPr>
            <p:cNvPr id="8" name="TextBox 7"/>
            <p:cNvSpPr txBox="1"/>
            <p:nvPr/>
          </p:nvSpPr>
          <p:spPr>
            <a:xfrm>
              <a:off x="3035519" y="4161507"/>
              <a:ext cx="1607035" cy="614513"/>
            </a:xfrm>
            <a:prstGeom prst="rect">
              <a:avLst/>
            </a:prstGeom>
            <a:noFill/>
          </p:spPr>
          <p:txBody>
            <a:bodyPr wrap="square" rtlCol="0" anchor="ctr">
              <a:spAutoFit/>
            </a:bodyPr>
            <a:lstStyle/>
            <a:p>
              <a:pPr algn="ctr"/>
              <a:r>
                <a:rPr lang="en-US" sz="2400" dirty="0"/>
                <a:t>Invest in You</a:t>
              </a:r>
            </a:p>
          </p:txBody>
        </p:sp>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H="1" flipV="1">
              <a:off x="3147613" y="4349069"/>
              <a:ext cx="130413" cy="23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human captal">
            <a:hlinkClick r:id="" action="ppaction://media"/>
            <a:extLst>
              <a:ext uri="{FF2B5EF4-FFF2-40B4-BE49-F238E27FC236}">
                <a16:creationId xmlns:a16="http://schemas.microsoft.com/office/drawing/2014/main" id="{43391C38-4CD8-49AC-8727-E4FBD05CBD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26433" y="5791200"/>
            <a:ext cx="406400" cy="406400"/>
          </a:xfrm>
          <a:prstGeom prst="rect">
            <a:avLst/>
          </a:prstGeom>
        </p:spPr>
      </p:pic>
    </p:spTree>
    <p:extLst>
      <p:ext uri="{BB962C8B-B14F-4D97-AF65-F5344CB8AC3E}">
        <p14:creationId xmlns:p14="http://schemas.microsoft.com/office/powerpoint/2010/main" val="3487047864"/>
      </p:ext>
    </p:extLst>
  </p:cSld>
  <p:clrMapOvr>
    <a:masterClrMapping/>
  </p:clrMapOvr>
  <mc:AlternateContent xmlns:mc="http://schemas.openxmlformats.org/markup-compatibility/2006" xmlns:p14="http://schemas.microsoft.com/office/powerpoint/2010/main">
    <mc:Choice Requires="p14">
      <p:transition spd="slow" p14:dur="1250">
        <p:sndAc>
          <p:stSnd>
            <p:snd r:embed="rId4" name="ARROW.WAV"/>
          </p:stSnd>
        </p:sndAc>
      </p:transition>
    </mc:Choice>
    <mc:Fallback xmlns="">
      <p:transition spd="slow">
        <p:sndAc>
          <p:stSnd>
            <p:snd r:embed="rId7"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371600" y="230932"/>
            <a:ext cx="3429000" cy="625565"/>
            <a:chOff x="1371600" y="230932"/>
            <a:chExt cx="3429000" cy="625565"/>
          </a:xfrm>
        </p:grpSpPr>
        <p:sp>
          <p:nvSpPr>
            <p:cNvPr id="8" name="L-Shape 7"/>
            <p:cNvSpPr/>
            <p:nvPr/>
          </p:nvSpPr>
          <p:spPr>
            <a:xfrm rot="5400000">
              <a:off x="1711937" y="371598"/>
              <a:ext cx="301657" cy="236869"/>
            </a:xfrm>
            <a:prstGeom prst="corner">
              <a:avLst/>
            </a:prstGeom>
            <a:solidFill>
              <a:srgbClr val="52E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371600" y="230932"/>
              <a:ext cx="3429000" cy="625565"/>
            </a:xfrm>
            <a:prstGeom prst="rect">
              <a:avLst/>
            </a:prstGeom>
            <a:noFill/>
          </p:spPr>
          <p:txBody>
            <a:bodyPr wrap="square" rtlCol="0">
              <a:spAutoFit/>
            </a:bodyPr>
            <a:lstStyle/>
            <a:p>
              <a:pPr algn="ctr"/>
              <a:r>
                <a:rPr lang="en-US" sz="2400" dirty="0"/>
                <a:t>Invest for You</a:t>
              </a:r>
            </a:p>
          </p:txBody>
        </p:sp>
      </p:grpSp>
      <p:pic>
        <p:nvPicPr>
          <p:cNvPr id="1028" name="Picture 4" descr="PURPOSE-DRIVEN PORTFOLIOS AGGREGA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1676" y="837447"/>
            <a:ext cx="5191124" cy="3637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ubtitle 2"/>
          <p:cNvSpPr txBox="1">
            <a:spLocks/>
          </p:cNvSpPr>
          <p:nvPr/>
        </p:nvSpPr>
        <p:spPr>
          <a:xfrm>
            <a:off x="1981201" y="4800600"/>
            <a:ext cx="6399803" cy="1482357"/>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a:solidFill>
                  <a:schemeClr val="tx1"/>
                </a:solidFill>
              </a:rPr>
              <a:t>Rome wasn’t built in a day, work across risk and return spectrum</a:t>
            </a:r>
          </a:p>
          <a:p>
            <a:pPr algn="l"/>
            <a:endParaRPr lang="en-US" sz="1600" dirty="0">
              <a:solidFill>
                <a:schemeClr val="tx1"/>
              </a:solidFill>
            </a:endParaRPr>
          </a:p>
          <a:p>
            <a:pPr algn="l"/>
            <a:r>
              <a:rPr lang="en-US" sz="1600" dirty="0">
                <a:solidFill>
                  <a:schemeClr val="tx1"/>
                </a:solidFill>
              </a:rPr>
              <a:t>Live and learn from others, about their journey</a:t>
            </a:r>
          </a:p>
          <a:p>
            <a:pPr algn="l"/>
            <a:endParaRPr lang="en-US" sz="1600" dirty="0">
              <a:solidFill>
                <a:schemeClr val="tx1"/>
              </a:solidFill>
            </a:endParaRPr>
          </a:p>
          <a:p>
            <a:pPr algn="l"/>
            <a:r>
              <a:rPr lang="en-US" sz="1600" dirty="0">
                <a:solidFill>
                  <a:schemeClr val="tx1"/>
                </a:solidFill>
              </a:rPr>
              <a:t>Sharing plans and goals make them more achievable, real</a:t>
            </a:r>
          </a:p>
          <a:p>
            <a:pPr algn="l"/>
            <a:endParaRPr lang="en-US" sz="1400" dirty="0">
              <a:solidFill>
                <a:schemeClr val="tx1"/>
              </a:solidFill>
            </a:endParaRPr>
          </a:p>
          <a:p>
            <a:pPr algn="l"/>
            <a:endParaRPr lang="en-US" sz="1400" dirty="0">
              <a:solidFill>
                <a:schemeClr val="tx1"/>
              </a:solidFill>
            </a:endParaRPr>
          </a:p>
          <a:p>
            <a:pPr algn="l"/>
            <a:endParaRPr lang="en-US" sz="1400" dirty="0">
              <a:solidFill>
                <a:schemeClr val="tx1"/>
              </a:solidFill>
            </a:endParaRPr>
          </a:p>
        </p:txBody>
      </p:sp>
      <p:pic>
        <p:nvPicPr>
          <p:cNvPr id="2" name="plans for future">
            <a:hlinkClick r:id="" action="ppaction://media"/>
            <a:extLst>
              <a:ext uri="{FF2B5EF4-FFF2-40B4-BE49-F238E27FC236}">
                <a16:creationId xmlns:a16="http://schemas.microsoft.com/office/drawing/2014/main" id="{78585E70-66DD-4408-807E-16537AD299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889288913"/>
      </p:ext>
    </p:extLst>
  </p:cSld>
  <p:clrMapOvr>
    <a:masterClrMapping/>
  </p:clrMapOvr>
  <mc:AlternateContent xmlns:mc="http://schemas.openxmlformats.org/markup-compatibility/2006" xmlns:p14="http://schemas.microsoft.com/office/powerpoint/2010/main">
    <mc:Choice Requires="p14">
      <p:transition spd="slow" p14:dur="1250">
        <p:sndAc>
          <p:stSnd>
            <p:snd r:embed="rId4" name="ARROW.WAV"/>
          </p:stSnd>
        </p:sndAc>
      </p:transition>
    </mc:Choice>
    <mc:Fallback xmlns="">
      <p:transition spd="slow">
        <p:sndAc>
          <p:stSnd>
            <p:snd r:embed="rId7"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5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ubtitle 2"/>
          <p:cNvSpPr txBox="1">
            <a:spLocks/>
          </p:cNvSpPr>
          <p:nvPr/>
        </p:nvSpPr>
        <p:spPr>
          <a:xfrm>
            <a:off x="1878006" y="4312920"/>
            <a:ext cx="6781800" cy="2100962"/>
          </a:xfrm>
          <a:prstGeom prst="rect">
            <a:avLst/>
          </a:prstGeom>
        </p:spPr>
        <p:txBody>
          <a:bodyPr vert="horz" lIns="91440" tIns="45720" rIns="91440" bIns="45720" rtlCol="0">
            <a:normAutofit fontScale="92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a:solidFill>
                  <a:schemeClr val="tx1"/>
                </a:solidFill>
              </a:rPr>
              <a:t>Growth assets and Defensive assets combine to achieve results</a:t>
            </a:r>
          </a:p>
          <a:p>
            <a:pPr algn="l"/>
            <a:endParaRPr lang="en-US" sz="1600" dirty="0">
              <a:solidFill>
                <a:schemeClr val="tx1"/>
              </a:solidFill>
            </a:endParaRPr>
          </a:p>
          <a:p>
            <a:pPr algn="l"/>
            <a:r>
              <a:rPr lang="en-US" sz="1600" dirty="0">
                <a:solidFill>
                  <a:schemeClr val="tx1"/>
                </a:solidFill>
              </a:rPr>
              <a:t>Active versus passive, lower fees a good predictor of returns</a:t>
            </a:r>
          </a:p>
          <a:p>
            <a:pPr algn="l"/>
            <a:endParaRPr lang="en-US" sz="1600" dirty="0">
              <a:solidFill>
                <a:schemeClr val="tx1"/>
              </a:solidFill>
            </a:endParaRPr>
          </a:p>
          <a:p>
            <a:pPr algn="l"/>
            <a:r>
              <a:rPr lang="en-US" sz="1600" dirty="0">
                <a:solidFill>
                  <a:schemeClr val="tx1"/>
                </a:solidFill>
              </a:rPr>
              <a:t>Investment versus Trading, media focuses on dramatic while you move ahead</a:t>
            </a:r>
          </a:p>
          <a:p>
            <a:pPr algn="l"/>
            <a:endParaRPr lang="en-US" sz="1600" dirty="0">
              <a:solidFill>
                <a:schemeClr val="tx1"/>
              </a:solidFill>
            </a:endParaRPr>
          </a:p>
          <a:p>
            <a:pPr algn="l"/>
            <a:r>
              <a:rPr lang="en-US" sz="1600" dirty="0">
                <a:solidFill>
                  <a:schemeClr val="tx1"/>
                </a:solidFill>
              </a:rPr>
              <a:t>Short term versus Long term (tax rate for short term much &gt; long term rate)</a:t>
            </a:r>
          </a:p>
          <a:p>
            <a:pPr algn="l"/>
            <a:endParaRPr lang="en-US" sz="1400" dirty="0">
              <a:solidFill>
                <a:schemeClr val="tx1"/>
              </a:solidFill>
            </a:endParaRPr>
          </a:p>
          <a:p>
            <a:pPr algn="l"/>
            <a:endParaRPr lang="en-US" sz="1400" dirty="0">
              <a:solidFill>
                <a:schemeClr val="tx1"/>
              </a:solidFill>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828498"/>
            <a:ext cx="4964926" cy="3165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1371600" y="230932"/>
            <a:ext cx="3429000" cy="625565"/>
            <a:chOff x="1371600" y="230932"/>
            <a:chExt cx="3429000" cy="625565"/>
          </a:xfrm>
        </p:grpSpPr>
        <p:sp>
          <p:nvSpPr>
            <p:cNvPr id="11" name="L-Shape 10"/>
            <p:cNvSpPr/>
            <p:nvPr/>
          </p:nvSpPr>
          <p:spPr>
            <a:xfrm rot="5400000">
              <a:off x="1711937" y="371598"/>
              <a:ext cx="301657" cy="236869"/>
            </a:xfrm>
            <a:prstGeom prst="corner">
              <a:avLst/>
            </a:prstGeom>
            <a:solidFill>
              <a:srgbClr val="52E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371600" y="230932"/>
              <a:ext cx="3429000" cy="625565"/>
            </a:xfrm>
            <a:prstGeom prst="rect">
              <a:avLst/>
            </a:prstGeom>
            <a:noFill/>
          </p:spPr>
          <p:txBody>
            <a:bodyPr wrap="square" rtlCol="0">
              <a:spAutoFit/>
            </a:bodyPr>
            <a:lstStyle/>
            <a:p>
              <a:pPr algn="ctr"/>
              <a:r>
                <a:rPr lang="en-US" sz="2400" dirty="0"/>
                <a:t>Invest for You</a:t>
              </a:r>
            </a:p>
          </p:txBody>
        </p:sp>
      </p:grpSp>
    </p:spTree>
    <p:extLst>
      <p:ext uri="{BB962C8B-B14F-4D97-AF65-F5344CB8AC3E}">
        <p14:creationId xmlns:p14="http://schemas.microsoft.com/office/powerpoint/2010/main" val="1902848979"/>
      </p:ext>
    </p:extLst>
  </p:cSld>
  <p:clrMapOvr>
    <a:masterClrMapping/>
  </p:clrMapOvr>
  <mc:AlternateContent xmlns:mc="http://schemas.openxmlformats.org/markup-compatibility/2006" xmlns:p14="http://schemas.microsoft.com/office/powerpoint/2010/main">
    <mc:Choice Requires="p14">
      <p:transition spd="slow" p14:dur="1250">
        <p:sndAc>
          <p:stSnd>
            <p:snd r:embed="rId2" name="ARROW.WAV"/>
          </p:stSnd>
        </p:sndAc>
      </p:transition>
    </mc:Choice>
    <mc:Fallback xmlns="">
      <p:transition spd="slow">
        <p:sndAc>
          <p:stSnd>
            <p:snd r:embed="rId4" name="ARROW.WAV"/>
          </p:stSnd>
        </p:sndAc>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ubtitle 2"/>
          <p:cNvSpPr txBox="1">
            <a:spLocks/>
          </p:cNvSpPr>
          <p:nvPr/>
        </p:nvSpPr>
        <p:spPr>
          <a:xfrm>
            <a:off x="1881569" y="4343400"/>
            <a:ext cx="6552204" cy="2100962"/>
          </a:xfrm>
          <a:prstGeom prst="rect">
            <a:avLst/>
          </a:prstGeom>
        </p:spPr>
        <p:txBody>
          <a:bodyPr vert="horz" lIns="91440" tIns="45720" rIns="91440" bIns="45720" rtlCol="0">
            <a:normAutofit fontScale="925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a:solidFill>
                  <a:schemeClr val="tx1"/>
                </a:solidFill>
              </a:rPr>
              <a:t>Investors hurt themselves with too much cash (i.e. women, millennials)</a:t>
            </a:r>
          </a:p>
          <a:p>
            <a:pPr algn="l"/>
            <a:endParaRPr lang="en-US" sz="1600" dirty="0">
              <a:solidFill>
                <a:schemeClr val="tx1"/>
              </a:solidFill>
            </a:endParaRPr>
          </a:p>
          <a:p>
            <a:pPr algn="l"/>
            <a:r>
              <a:rPr lang="en-US" sz="1600" dirty="0">
                <a:solidFill>
                  <a:schemeClr val="tx1"/>
                </a:solidFill>
              </a:rPr>
              <a:t>Bias to trade at the wrong time, have courage when others are fearful</a:t>
            </a:r>
          </a:p>
          <a:p>
            <a:pPr algn="l"/>
            <a:endParaRPr lang="en-US" sz="1600" dirty="0">
              <a:solidFill>
                <a:schemeClr val="tx1"/>
              </a:solidFill>
            </a:endParaRPr>
          </a:p>
          <a:p>
            <a:pPr algn="l"/>
            <a:r>
              <a:rPr lang="en-US" sz="1600" dirty="0">
                <a:solidFill>
                  <a:schemeClr val="tx1"/>
                </a:solidFill>
              </a:rPr>
              <a:t>Plan to check in on a disciplined schedule, ‘watched pot never boils”</a:t>
            </a:r>
          </a:p>
          <a:p>
            <a:pPr algn="l"/>
            <a:endParaRPr lang="en-US" sz="1600" dirty="0">
              <a:solidFill>
                <a:schemeClr val="tx1"/>
              </a:solidFill>
            </a:endParaRPr>
          </a:p>
          <a:p>
            <a:pPr algn="l"/>
            <a:r>
              <a:rPr lang="en-US" sz="1400" dirty="0">
                <a:solidFill>
                  <a:schemeClr val="tx1"/>
                </a:solidFill>
              </a:rPr>
              <a:t>A tree grows slowly but over long time, you can see the differences</a:t>
            </a:r>
          </a:p>
          <a:p>
            <a:pPr algn="l"/>
            <a:endParaRPr lang="en-US" sz="1400" dirty="0">
              <a:solidFill>
                <a:schemeClr val="tx1"/>
              </a:solidFill>
            </a:endParaRPr>
          </a:p>
        </p:txBody>
      </p:sp>
      <p:grpSp>
        <p:nvGrpSpPr>
          <p:cNvPr id="10" name="Group 9"/>
          <p:cNvGrpSpPr/>
          <p:nvPr/>
        </p:nvGrpSpPr>
        <p:grpSpPr>
          <a:xfrm>
            <a:off x="1371600" y="230932"/>
            <a:ext cx="3429000" cy="625565"/>
            <a:chOff x="1371600" y="230932"/>
            <a:chExt cx="3429000" cy="625565"/>
          </a:xfrm>
        </p:grpSpPr>
        <p:sp>
          <p:nvSpPr>
            <p:cNvPr id="11" name="L-Shape 10"/>
            <p:cNvSpPr/>
            <p:nvPr/>
          </p:nvSpPr>
          <p:spPr>
            <a:xfrm rot="5400000">
              <a:off x="1711937" y="371598"/>
              <a:ext cx="301657" cy="236869"/>
            </a:xfrm>
            <a:prstGeom prst="corner">
              <a:avLst/>
            </a:prstGeom>
            <a:solidFill>
              <a:srgbClr val="52E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371600" y="230932"/>
              <a:ext cx="3429000" cy="625565"/>
            </a:xfrm>
            <a:prstGeom prst="rect">
              <a:avLst/>
            </a:prstGeom>
            <a:noFill/>
          </p:spPr>
          <p:txBody>
            <a:bodyPr wrap="square" rtlCol="0">
              <a:spAutoFit/>
            </a:bodyPr>
            <a:lstStyle/>
            <a:p>
              <a:pPr algn="ctr"/>
              <a:r>
                <a:rPr lang="en-US" sz="2400" dirty="0"/>
                <a:t>Invest for You</a:t>
              </a:r>
            </a:p>
          </p:txBody>
        </p:sp>
      </p:grpSp>
      <p:graphicFrame>
        <p:nvGraphicFramePr>
          <p:cNvPr id="2" name="Chart 1"/>
          <p:cNvGraphicFramePr/>
          <p:nvPr>
            <p:extLst>
              <p:ext uri="{D42A27DB-BD31-4B8C-83A1-F6EECF244321}">
                <p14:modId xmlns:p14="http://schemas.microsoft.com/office/powerpoint/2010/main" val="2234476503"/>
              </p:ext>
            </p:extLst>
          </p:nvPr>
        </p:nvGraphicFramePr>
        <p:xfrm>
          <a:off x="1849900" y="853528"/>
          <a:ext cx="6989299" cy="3413672"/>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p:cNvSpPr txBox="1"/>
          <p:nvPr/>
        </p:nvSpPr>
        <p:spPr>
          <a:xfrm>
            <a:off x="4038600" y="856497"/>
            <a:ext cx="2800895" cy="553998"/>
          </a:xfrm>
          <a:prstGeom prst="rect">
            <a:avLst/>
          </a:prstGeom>
          <a:noFill/>
        </p:spPr>
        <p:txBody>
          <a:bodyPr wrap="none" rtlCol="0">
            <a:spAutoFit/>
          </a:bodyPr>
          <a:lstStyle/>
          <a:p>
            <a:pPr algn="ctr"/>
            <a:r>
              <a:rPr lang="en-US" sz="1600" i="1" dirty="0"/>
              <a:t>Twenty Five Year Return (%)</a:t>
            </a:r>
          </a:p>
          <a:p>
            <a:pPr algn="ctr"/>
            <a:r>
              <a:rPr lang="en-US" sz="1400" dirty="0"/>
              <a:t>March, 1992 to March, 2017</a:t>
            </a:r>
          </a:p>
        </p:txBody>
      </p:sp>
      <p:pic>
        <p:nvPicPr>
          <p:cNvPr id="4" name="results">
            <a:hlinkClick r:id="" action="ppaction://media"/>
            <a:extLst>
              <a:ext uri="{FF2B5EF4-FFF2-40B4-BE49-F238E27FC236}">
                <a16:creationId xmlns:a16="http://schemas.microsoft.com/office/drawing/2014/main" id="{EFFFD268-2595-43EE-8880-5B5B9BF630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35847" y="342353"/>
            <a:ext cx="406400" cy="406400"/>
          </a:xfrm>
          <a:prstGeom prst="rect">
            <a:avLst/>
          </a:prstGeom>
        </p:spPr>
      </p:pic>
    </p:spTree>
    <p:extLst>
      <p:ext uri="{BB962C8B-B14F-4D97-AF65-F5344CB8AC3E}">
        <p14:creationId xmlns:p14="http://schemas.microsoft.com/office/powerpoint/2010/main" val="1751639884"/>
      </p:ext>
    </p:extLst>
  </p:cSld>
  <p:clrMapOvr>
    <a:masterClrMapping/>
  </p:clrMapOvr>
  <mc:AlternateContent xmlns:mc="http://schemas.openxmlformats.org/markup-compatibility/2006" xmlns:p14="http://schemas.microsoft.com/office/powerpoint/2010/main">
    <mc:Choice Requires="p14">
      <p:transition spd="slow" p14:dur="1250">
        <p:sndAc>
          <p:stSnd>
            <p:snd r:embed="rId4" name="ARROW.WAV"/>
          </p:stSnd>
        </p:sndAc>
      </p:transition>
    </mc:Choice>
    <mc:Fallback xmlns="">
      <p:transition spd="slow">
        <p:sndAc>
          <p:stSnd>
            <p:snd r:embed="rId7"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1600200" y="1447800"/>
            <a:ext cx="6474513" cy="3383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394346" y="261581"/>
            <a:ext cx="5997054" cy="461665"/>
            <a:chOff x="4782084" y="3952163"/>
            <a:chExt cx="4381010" cy="396261"/>
          </a:xfrm>
        </p:grpSpPr>
        <p:sp>
          <p:nvSpPr>
            <p:cNvPr id="6" name="L-Shape 5"/>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82084" y="3952163"/>
              <a:ext cx="4381010" cy="396261"/>
            </a:xfrm>
            <a:prstGeom prst="rect">
              <a:avLst/>
            </a:prstGeom>
            <a:noFill/>
          </p:spPr>
          <p:txBody>
            <a:bodyPr wrap="square" rtlCol="0">
              <a:spAutoFit/>
            </a:bodyPr>
            <a:lstStyle/>
            <a:p>
              <a:pPr algn="ctr"/>
              <a:r>
                <a:rPr lang="en-US" sz="2400" dirty="0"/>
                <a:t>Invest for You – Retirement</a:t>
              </a:r>
            </a:p>
          </p:txBody>
        </p:sp>
      </p:grpSp>
      <p:sp>
        <p:nvSpPr>
          <p:cNvPr id="4" name="TextBox 3"/>
          <p:cNvSpPr txBox="1"/>
          <p:nvPr/>
        </p:nvSpPr>
        <p:spPr>
          <a:xfrm>
            <a:off x="2209800" y="5029200"/>
            <a:ext cx="4794902" cy="923330"/>
          </a:xfrm>
          <a:prstGeom prst="rect">
            <a:avLst/>
          </a:prstGeom>
          <a:noFill/>
        </p:spPr>
        <p:txBody>
          <a:bodyPr wrap="none" rtlCol="0">
            <a:spAutoFit/>
          </a:bodyPr>
          <a:lstStyle/>
          <a:p>
            <a:pPr marL="285750" indent="-285750">
              <a:buFont typeface="Arial" panose="020B0604020202020204" pitchFamily="34" charset="0"/>
              <a:buChar char="•"/>
            </a:pPr>
            <a:r>
              <a:rPr lang="en-US" dirty="0"/>
              <a:t>Get ahead of the game by starting to play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Create a better tomorrow by starting today</a:t>
            </a:r>
          </a:p>
        </p:txBody>
      </p:sp>
    </p:spTree>
    <p:extLst>
      <p:ext uri="{BB962C8B-B14F-4D97-AF65-F5344CB8AC3E}">
        <p14:creationId xmlns:p14="http://schemas.microsoft.com/office/powerpoint/2010/main" val="4166885475"/>
      </p:ext>
    </p:extLst>
  </p:cSld>
  <p:clrMapOvr>
    <a:masterClrMapping/>
  </p:clrMapOvr>
  <mc:AlternateContent xmlns:mc="http://schemas.openxmlformats.org/markup-compatibility/2006" xmlns:p14="http://schemas.microsoft.com/office/powerpoint/2010/main">
    <mc:Choice Requires="p14">
      <p:transition spd="slow" p14:dur="1250">
        <p:sndAc>
          <p:stSnd>
            <p:snd r:embed="rId2" name="ARROW.WAV"/>
          </p:stSnd>
        </p:sndAc>
      </p:transition>
    </mc:Choice>
    <mc:Fallback xmlns="">
      <p:transition spd="slow">
        <p:sndAc>
          <p:stSnd>
            <p:snd r:embed="rId4" name="ARROW.WAV"/>
          </p:stSnd>
        </p:sndAc>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394346" y="261581"/>
            <a:ext cx="5997054" cy="461665"/>
            <a:chOff x="4782084" y="3952163"/>
            <a:chExt cx="4381010" cy="396261"/>
          </a:xfrm>
        </p:grpSpPr>
        <p:sp>
          <p:nvSpPr>
            <p:cNvPr id="6" name="L-Shape 5"/>
            <p:cNvSpPr/>
            <p:nvPr/>
          </p:nvSpPr>
          <p:spPr>
            <a:xfrm rot="10800000">
              <a:off x="5129148" y="4077814"/>
              <a:ext cx="127000" cy="115341"/>
            </a:xfrm>
            <a:prstGeom prst="corne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82084" y="3952163"/>
              <a:ext cx="4381010" cy="396261"/>
            </a:xfrm>
            <a:prstGeom prst="rect">
              <a:avLst/>
            </a:prstGeom>
            <a:noFill/>
          </p:spPr>
          <p:txBody>
            <a:bodyPr wrap="square" rtlCol="0">
              <a:spAutoFit/>
            </a:bodyPr>
            <a:lstStyle/>
            <a:p>
              <a:pPr algn="ctr"/>
              <a:r>
                <a:rPr lang="en-US" sz="2400" dirty="0"/>
                <a:t>Invest for You – Retirement</a:t>
              </a:r>
            </a:p>
          </p:txBody>
        </p:sp>
      </p:grpSp>
      <p:pic>
        <p:nvPicPr>
          <p:cNvPr id="3" name="Online Media 2" title="Retirement (Invest for You)">
            <a:hlinkClick r:id="" action="ppaction://media"/>
            <a:extLst>
              <a:ext uri="{FF2B5EF4-FFF2-40B4-BE49-F238E27FC236}">
                <a16:creationId xmlns:a16="http://schemas.microsoft.com/office/drawing/2014/main" id="{36C24528-A762-42D4-B75C-1DFAFE87BCFF}"/>
              </a:ext>
            </a:extLst>
          </p:cNvPr>
          <p:cNvPicPr>
            <a:picLocks noRot="1" noChangeAspect="1"/>
          </p:cNvPicPr>
          <p:nvPr>
            <a:videoFile r:link="rId1"/>
          </p:nvPr>
        </p:nvPicPr>
        <p:blipFill>
          <a:blip r:embed="rId4"/>
          <a:stretch>
            <a:fillRect/>
          </a:stretch>
        </p:blipFill>
        <p:spPr>
          <a:xfrm>
            <a:off x="1869433" y="1390323"/>
            <a:ext cx="6096000" cy="3429000"/>
          </a:xfrm>
          <a:prstGeom prst="rect">
            <a:avLst/>
          </a:prstGeom>
        </p:spPr>
      </p:pic>
      <p:sp>
        <p:nvSpPr>
          <p:cNvPr id="8" name="TextBox 7">
            <a:extLst>
              <a:ext uri="{FF2B5EF4-FFF2-40B4-BE49-F238E27FC236}">
                <a16:creationId xmlns:a16="http://schemas.microsoft.com/office/drawing/2014/main" id="{F45A91CC-9D4A-491A-B1A5-978CE55FCD34}"/>
              </a:ext>
            </a:extLst>
          </p:cNvPr>
          <p:cNvSpPr txBox="1"/>
          <p:nvPr/>
        </p:nvSpPr>
        <p:spPr>
          <a:xfrm flipH="1">
            <a:off x="1869433" y="5029200"/>
            <a:ext cx="6690496" cy="1477328"/>
          </a:xfrm>
          <a:prstGeom prst="rect">
            <a:avLst/>
          </a:prstGeom>
          <a:noFill/>
        </p:spPr>
        <p:txBody>
          <a:bodyPr wrap="square" rtlCol="0">
            <a:spAutoFit/>
          </a:bodyPr>
          <a:lstStyle/>
          <a:p>
            <a:r>
              <a:rPr lang="en-US" dirty="0"/>
              <a:t>Play from 1:20 to 2:50</a:t>
            </a:r>
          </a:p>
          <a:p>
            <a:r>
              <a:rPr lang="en-US" dirty="0"/>
              <a:t>Women are more likely to have lower average wages, disruptions for children and parent care, longer lives and lower expected returns.</a:t>
            </a:r>
          </a:p>
          <a:p>
            <a:r>
              <a:rPr lang="en-US" dirty="0"/>
              <a:t>Retirement shortfalls can be lessened by good habits!</a:t>
            </a:r>
          </a:p>
        </p:txBody>
      </p:sp>
    </p:spTree>
    <p:extLst>
      <p:ext uri="{BB962C8B-B14F-4D97-AF65-F5344CB8AC3E}">
        <p14:creationId xmlns:p14="http://schemas.microsoft.com/office/powerpoint/2010/main" val="2246983310"/>
      </p:ext>
    </p:extLst>
  </p:cSld>
  <p:clrMapOvr>
    <a:masterClrMapping/>
  </p:clrMapOvr>
  <mc:AlternateContent xmlns:mc="http://schemas.openxmlformats.org/markup-compatibility/2006" xmlns:p14="http://schemas.microsoft.com/office/powerpoint/2010/main">
    <mc:Choice Requires="p14">
      <p:transition spd="slow" p14:dur="1250">
        <p:sndAc>
          <p:stSnd>
            <p:snd r:embed="rId3" name="ARROW.WAV"/>
          </p:stSnd>
        </p:sndAc>
      </p:transition>
    </mc:Choice>
    <mc:Fallback xmlns="">
      <p:transition spd="slow">
        <p:sndAc>
          <p:stSnd>
            <p:snd r:embed="rId5"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371600" y="230932"/>
            <a:ext cx="3429000" cy="461665"/>
            <a:chOff x="1371600" y="230932"/>
            <a:chExt cx="3429000" cy="461665"/>
          </a:xfrm>
        </p:grpSpPr>
        <p:sp>
          <p:nvSpPr>
            <p:cNvPr id="8" name="L-Shape 7"/>
            <p:cNvSpPr/>
            <p:nvPr/>
          </p:nvSpPr>
          <p:spPr>
            <a:xfrm rot="5400000">
              <a:off x="1711937" y="371598"/>
              <a:ext cx="301657" cy="236869"/>
            </a:xfrm>
            <a:prstGeom prst="corner">
              <a:avLst/>
            </a:prstGeom>
            <a:solidFill>
              <a:srgbClr val="52E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371600" y="230932"/>
              <a:ext cx="3429000" cy="461665"/>
            </a:xfrm>
            <a:prstGeom prst="rect">
              <a:avLst/>
            </a:prstGeom>
            <a:noFill/>
          </p:spPr>
          <p:txBody>
            <a:bodyPr wrap="square" rtlCol="0">
              <a:spAutoFit/>
            </a:bodyPr>
            <a:lstStyle/>
            <a:p>
              <a:pPr algn="ctr"/>
              <a:r>
                <a:rPr lang="en-US" sz="2400" dirty="0"/>
                <a:t> Invest for You</a:t>
              </a:r>
            </a:p>
          </p:txBody>
        </p:sp>
      </p:grpSp>
      <p:sp>
        <p:nvSpPr>
          <p:cNvPr id="10" name="Subtitle 2"/>
          <p:cNvSpPr txBox="1">
            <a:spLocks/>
          </p:cNvSpPr>
          <p:nvPr/>
        </p:nvSpPr>
        <p:spPr>
          <a:xfrm>
            <a:off x="1755704" y="4800600"/>
            <a:ext cx="7162799" cy="1482357"/>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a:solidFill>
                  <a:schemeClr val="tx1"/>
                </a:solidFill>
              </a:rPr>
              <a:t>Understand where you are in the lifecycle and enjoy it</a:t>
            </a:r>
          </a:p>
          <a:p>
            <a:pPr algn="l"/>
            <a:endParaRPr lang="en-US" sz="1600" dirty="0">
              <a:solidFill>
                <a:schemeClr val="tx1"/>
              </a:solidFill>
            </a:endParaRPr>
          </a:p>
          <a:p>
            <a:pPr algn="l"/>
            <a:r>
              <a:rPr lang="en-US" sz="1600" dirty="0">
                <a:solidFill>
                  <a:schemeClr val="tx1"/>
                </a:solidFill>
              </a:rPr>
              <a:t>Each stage has its challenges and your plans will change</a:t>
            </a:r>
          </a:p>
          <a:p>
            <a:pPr algn="l"/>
            <a:endParaRPr lang="en-US" sz="1600" dirty="0">
              <a:solidFill>
                <a:schemeClr val="tx1"/>
              </a:solidFill>
            </a:endParaRPr>
          </a:p>
          <a:p>
            <a:pPr algn="l"/>
            <a:r>
              <a:rPr lang="en-US" sz="1600" dirty="0">
                <a:solidFill>
                  <a:schemeClr val="tx1"/>
                </a:solidFill>
              </a:rPr>
              <a:t>Always keep your head when others are losing theirs, perspective matters</a:t>
            </a:r>
          </a:p>
          <a:p>
            <a:pPr algn="l"/>
            <a:endParaRPr lang="en-US" sz="1400" dirty="0">
              <a:solidFill>
                <a:schemeClr val="tx1"/>
              </a:solidFill>
            </a:endParaRPr>
          </a:p>
          <a:p>
            <a:pPr algn="l"/>
            <a:endParaRPr lang="en-US" sz="1400" dirty="0">
              <a:solidFill>
                <a:schemeClr val="tx1"/>
              </a:solidFill>
            </a:endParaRPr>
          </a:p>
          <a:p>
            <a:pPr algn="l"/>
            <a:endParaRPr lang="en-US" sz="1400" dirty="0">
              <a:solidFill>
                <a:schemeClr val="tx1"/>
              </a:solidFill>
            </a:endParaRPr>
          </a:p>
        </p:txBody>
      </p:sp>
      <p:pic>
        <p:nvPicPr>
          <p:cNvPr id="2052" name="Picture 8" descr="Wise Investing Through the Yea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4331" y="713190"/>
            <a:ext cx="7018669" cy="3935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life cycle">
            <a:hlinkClick r:id="" action="ppaction://media"/>
            <a:extLst>
              <a:ext uri="{FF2B5EF4-FFF2-40B4-BE49-F238E27FC236}">
                <a16:creationId xmlns:a16="http://schemas.microsoft.com/office/drawing/2014/main" id="{35CAC0A0-6062-4205-8D36-3BF03D580B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10200" y="197218"/>
            <a:ext cx="406400" cy="406400"/>
          </a:xfrm>
          <a:prstGeom prst="rect">
            <a:avLst/>
          </a:prstGeom>
        </p:spPr>
      </p:pic>
    </p:spTree>
    <p:extLst>
      <p:ext uri="{BB962C8B-B14F-4D97-AF65-F5344CB8AC3E}">
        <p14:creationId xmlns:p14="http://schemas.microsoft.com/office/powerpoint/2010/main" val="1583148313"/>
      </p:ext>
    </p:extLst>
  </p:cSld>
  <p:clrMapOvr>
    <a:masterClrMapping/>
  </p:clrMapOvr>
  <mc:AlternateContent xmlns:mc="http://schemas.openxmlformats.org/markup-compatibility/2006" xmlns:p14="http://schemas.microsoft.com/office/powerpoint/2010/main">
    <mc:Choice Requires="p14">
      <p:transition spd="slow" p14:dur="1250">
        <p:sndAc>
          <p:stSnd>
            <p:snd r:embed="rId4" name="ARROW.WAV"/>
          </p:stSnd>
        </p:sndAc>
      </p:transition>
    </mc:Choice>
    <mc:Fallback xmlns="">
      <p:transition spd="slow">
        <p:sndAc>
          <p:stSnd>
            <p:snd r:embed="rId7"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ubtitle 2"/>
          <p:cNvSpPr txBox="1">
            <a:spLocks/>
          </p:cNvSpPr>
          <p:nvPr/>
        </p:nvSpPr>
        <p:spPr>
          <a:xfrm>
            <a:off x="1700840" y="4922506"/>
            <a:ext cx="7266319" cy="190691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u="sng" dirty="0">
                <a:solidFill>
                  <a:schemeClr val="tx1"/>
                </a:solidFill>
              </a:rPr>
              <a:t>https://investor.gov/</a:t>
            </a:r>
            <a:r>
              <a:rPr lang="en-US" sz="1600" dirty="0">
                <a:solidFill>
                  <a:schemeClr val="tx1"/>
                </a:solidFill>
              </a:rPr>
              <a:t> – Brought to you by The SEC’s Office of Investor Education and Advocacy,  Investor.gov is your online resource to help you invest wisely and avoid fraud</a:t>
            </a:r>
          </a:p>
        </p:txBody>
      </p:sp>
      <p:grpSp>
        <p:nvGrpSpPr>
          <p:cNvPr id="2" name="Group 1"/>
          <p:cNvGrpSpPr/>
          <p:nvPr/>
        </p:nvGrpSpPr>
        <p:grpSpPr>
          <a:xfrm>
            <a:off x="1371600" y="230932"/>
            <a:ext cx="3429000" cy="625565"/>
            <a:chOff x="1371600" y="230932"/>
            <a:chExt cx="3429000" cy="625565"/>
          </a:xfrm>
        </p:grpSpPr>
        <p:sp>
          <p:nvSpPr>
            <p:cNvPr id="8" name="L-Shape 7"/>
            <p:cNvSpPr/>
            <p:nvPr/>
          </p:nvSpPr>
          <p:spPr>
            <a:xfrm rot="5400000">
              <a:off x="1711937" y="371598"/>
              <a:ext cx="301657" cy="236869"/>
            </a:xfrm>
            <a:prstGeom prst="corner">
              <a:avLst/>
            </a:prstGeom>
            <a:solidFill>
              <a:srgbClr val="52E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371600" y="230932"/>
              <a:ext cx="3429000" cy="625565"/>
            </a:xfrm>
            <a:prstGeom prst="rect">
              <a:avLst/>
            </a:prstGeom>
            <a:noFill/>
          </p:spPr>
          <p:txBody>
            <a:bodyPr wrap="square" rtlCol="0">
              <a:spAutoFit/>
            </a:bodyPr>
            <a:lstStyle/>
            <a:p>
              <a:pPr algn="ctr"/>
              <a:r>
                <a:rPr lang="en-US" sz="2400" dirty="0"/>
                <a:t>Invest for You</a:t>
              </a:r>
            </a:p>
          </p:txBody>
        </p:sp>
      </p:grpSp>
      <p:sp>
        <p:nvSpPr>
          <p:cNvPr id="7" name="TextBox 6"/>
          <p:cNvSpPr txBox="1"/>
          <p:nvPr/>
        </p:nvSpPr>
        <p:spPr>
          <a:xfrm>
            <a:off x="1562100" y="990600"/>
            <a:ext cx="7543800" cy="3600986"/>
          </a:xfrm>
          <a:prstGeom prst="rect">
            <a:avLst/>
          </a:prstGeom>
          <a:noFill/>
        </p:spPr>
        <p:txBody>
          <a:bodyPr wrap="square" rtlCol="0">
            <a:spAutoFit/>
          </a:bodyPr>
          <a:lstStyle/>
          <a:p>
            <a:r>
              <a:rPr lang="en-US" dirty="0"/>
              <a:t>SUMMARY</a:t>
            </a:r>
          </a:p>
          <a:p>
            <a:endParaRPr lang="en-US" dirty="0">
              <a:solidFill>
                <a:srgbClr val="204BA0"/>
              </a:solidFill>
            </a:endParaRPr>
          </a:p>
          <a:p>
            <a:pPr marL="285750" indent="-285750">
              <a:buFont typeface="Arial" panose="020B0604020202020204" pitchFamily="34" charset="0"/>
              <a:buChar char="•"/>
            </a:pPr>
            <a:r>
              <a:rPr lang="en-US" sz="1600" dirty="0"/>
              <a:t>Start early, let the miracle of compounding work as hard as you do</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Develop and follow </a:t>
            </a:r>
            <a:r>
              <a:rPr lang="en-US" sz="1600" b="1" i="1" dirty="0"/>
              <a:t>your</a:t>
            </a:r>
            <a:r>
              <a:rPr lang="en-US" sz="1600" dirty="0"/>
              <a:t> plan, update as needed</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Diversify between defensive and growth assets to smooth the ride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Invest systematically and automatically (i.e. payroll deduction, auto transfers)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Think long term versus short term (marathon not a sprint)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Take advantage of 401k match, otherwise you are declining a raise!</a:t>
            </a:r>
          </a:p>
          <a:p>
            <a:pPr marL="285750" indent="-285750">
              <a:buFont typeface="Arial" panose="020B0604020202020204" pitchFamily="34" charset="0"/>
              <a:buChar char="•"/>
            </a:pPr>
            <a:endParaRPr lang="en-US" sz="1600" dirty="0"/>
          </a:p>
        </p:txBody>
      </p:sp>
      <p:pic>
        <p:nvPicPr>
          <p:cNvPr id="3" name="Recorded Sound">
            <a:hlinkClick r:id="" action="ppaction://media"/>
            <a:extLst>
              <a:ext uri="{FF2B5EF4-FFF2-40B4-BE49-F238E27FC236}">
                <a16:creationId xmlns:a16="http://schemas.microsoft.com/office/drawing/2014/main" id="{58507CBC-BBD9-4D9E-AFB7-FB0BC93DAF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0" y="5791200"/>
            <a:ext cx="406400" cy="406400"/>
          </a:xfrm>
          <a:prstGeom prst="rect">
            <a:avLst/>
          </a:prstGeom>
        </p:spPr>
      </p:pic>
    </p:spTree>
    <p:extLst>
      <p:ext uri="{BB962C8B-B14F-4D97-AF65-F5344CB8AC3E}">
        <p14:creationId xmlns:p14="http://schemas.microsoft.com/office/powerpoint/2010/main" val="2166886650"/>
      </p:ext>
    </p:extLst>
  </p:cSld>
  <p:clrMapOvr>
    <a:masterClrMapping/>
  </p:clrMapOvr>
  <mc:AlternateContent xmlns:mc="http://schemas.openxmlformats.org/markup-compatibility/2006" xmlns:p14="http://schemas.microsoft.com/office/powerpoint/2010/main">
    <mc:Choice Requires="p14">
      <p:transition spd="slow" p14:dur="1250">
        <p:sndAc>
          <p:stSnd>
            <p:snd r:embed="rId4" name="ARROW.WAV"/>
          </p:stSnd>
        </p:sndAc>
      </p:transition>
    </mc:Choice>
    <mc:Fallback xmlns="">
      <p:transition spd="slow">
        <p:sndAc>
          <p:stSnd>
            <p:snd r:embed="rId6"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01238" y="1447800"/>
            <a:ext cx="7032064" cy="1981200"/>
          </a:xfrm>
        </p:spPr>
        <p:txBody>
          <a:bodyPr>
            <a:normAutofit/>
          </a:bodyPr>
          <a:lstStyle/>
          <a:p>
            <a:r>
              <a:rPr lang="en-US" sz="1400" dirty="0">
                <a:solidFill>
                  <a:schemeClr val="tx1"/>
                </a:solidFill>
              </a:rPr>
              <a:t>Thanks to all our sponsors and volunteers for making this possible</a:t>
            </a:r>
          </a:p>
          <a:p>
            <a:endParaRPr lang="en-US" sz="1400" dirty="0">
              <a:solidFill>
                <a:schemeClr val="tx1"/>
              </a:solidFill>
            </a:endParaRPr>
          </a:p>
          <a:p>
            <a:r>
              <a:rPr lang="en-US" sz="1400" dirty="0">
                <a:solidFill>
                  <a:schemeClr val="tx1"/>
                </a:solidFill>
              </a:rPr>
              <a:t>Thanks to CFA Atlanta for support and inspiration as we move forward</a:t>
            </a:r>
          </a:p>
          <a:p>
            <a:endParaRPr lang="en-US" sz="1400" dirty="0">
              <a:solidFill>
                <a:schemeClr val="tx1"/>
              </a:solidFill>
            </a:endParaRPr>
          </a:p>
          <a:p>
            <a:r>
              <a:rPr lang="en-US" sz="1400" dirty="0">
                <a:solidFill>
                  <a:schemeClr val="tx1"/>
                </a:solidFill>
              </a:rPr>
              <a:t>Thanks to the CFA Institute for support and educational material</a:t>
            </a:r>
          </a:p>
          <a:p>
            <a:endParaRPr lang="en-US" sz="1400" dirty="0">
              <a:solidFill>
                <a:schemeClr val="tx1"/>
              </a:solidFill>
            </a:endParaRPr>
          </a:p>
        </p:txBody>
      </p:sp>
      <p:sp>
        <p:nvSpPr>
          <p:cNvPr id="2" name="TextBox 1"/>
          <p:cNvSpPr txBox="1"/>
          <p:nvPr/>
        </p:nvSpPr>
        <p:spPr>
          <a:xfrm>
            <a:off x="1601238" y="3390900"/>
            <a:ext cx="7266669" cy="2246769"/>
          </a:xfrm>
          <a:prstGeom prst="rect">
            <a:avLst/>
          </a:prstGeom>
          <a:noFill/>
        </p:spPr>
        <p:txBody>
          <a:bodyPr wrap="none" rtlCol="0">
            <a:spAutoFit/>
          </a:bodyPr>
          <a:lstStyle/>
          <a:p>
            <a:r>
              <a:rPr lang="en-US" sz="2000" dirty="0">
                <a:solidFill>
                  <a:srgbClr val="6C92CA"/>
                </a:solidFill>
              </a:rPr>
              <a:t>Check out our whole series of videos on YouTube</a:t>
            </a:r>
          </a:p>
          <a:p>
            <a:endParaRPr lang="en-US" sz="2000" dirty="0">
              <a:solidFill>
                <a:srgbClr val="6C92CA"/>
              </a:solidFill>
            </a:endParaRPr>
          </a:p>
          <a:p>
            <a:r>
              <a:rPr lang="en-US" sz="2000" dirty="0">
                <a:solidFill>
                  <a:srgbClr val="6C92CA"/>
                </a:solidFill>
              </a:rPr>
              <a:t>Follow ASFIP Foundation on LinkedIn, FB, Insta &amp; Twitter</a:t>
            </a:r>
          </a:p>
          <a:p>
            <a:endParaRPr lang="en-US" sz="2000" dirty="0">
              <a:solidFill>
                <a:srgbClr val="6C92CA"/>
              </a:solidFill>
            </a:endParaRPr>
          </a:p>
          <a:p>
            <a:r>
              <a:rPr lang="en-US" sz="2000" dirty="0">
                <a:solidFill>
                  <a:srgbClr val="6C92CA"/>
                </a:solidFill>
              </a:rPr>
              <a:t>Online: CFAAtlanta.org/Foundation</a:t>
            </a:r>
          </a:p>
          <a:p>
            <a:endParaRPr lang="en-US" sz="2000" dirty="0">
              <a:solidFill>
                <a:srgbClr val="6C92CA"/>
              </a:solidFill>
            </a:endParaRPr>
          </a:p>
          <a:p>
            <a:r>
              <a:rPr lang="en-US" sz="2000" dirty="0">
                <a:solidFill>
                  <a:srgbClr val="6C92CA"/>
                </a:solidFill>
              </a:rPr>
              <a:t>Email: Foundation@CFAAtlanta.org</a:t>
            </a:r>
            <a:r>
              <a:rPr lang="en-US" sz="2000" dirty="0"/>
              <a:t> </a:t>
            </a:r>
          </a:p>
        </p:txBody>
      </p:sp>
      <p:sp>
        <p:nvSpPr>
          <p:cNvPr id="4" name="AutoShape 2" descr="Image result for linkedin icon"/>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Conclusion">
            <a:hlinkClick r:id="" action="ppaction://media"/>
            <a:extLst>
              <a:ext uri="{FF2B5EF4-FFF2-40B4-BE49-F238E27FC236}">
                <a16:creationId xmlns:a16="http://schemas.microsoft.com/office/drawing/2014/main" id="{4366B21D-14F5-45A7-83FE-5E96BED050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10870" y="468200"/>
            <a:ext cx="406400" cy="406400"/>
          </a:xfrm>
          <a:prstGeom prst="rect">
            <a:avLst/>
          </a:prstGeom>
        </p:spPr>
      </p:pic>
    </p:spTree>
    <p:extLst>
      <p:ext uri="{BB962C8B-B14F-4D97-AF65-F5344CB8AC3E}">
        <p14:creationId xmlns:p14="http://schemas.microsoft.com/office/powerpoint/2010/main" val="361434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ubtitle 2"/>
          <p:cNvSpPr txBox="1">
            <a:spLocks/>
          </p:cNvSpPr>
          <p:nvPr/>
        </p:nvSpPr>
        <p:spPr>
          <a:xfrm>
            <a:off x="1676400" y="822272"/>
            <a:ext cx="7027166" cy="78929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117475" lvl="1">
              <a:lnSpc>
                <a:spcPct val="114000"/>
              </a:lnSpc>
              <a:tabLst>
                <a:tab pos="288925" algn="l"/>
              </a:tabLst>
            </a:pPr>
            <a:r>
              <a:rPr lang="en-US" sz="1800" dirty="0">
                <a:solidFill>
                  <a:schemeClr val="tx1"/>
                </a:solidFill>
              </a:rPr>
              <a:t> </a:t>
            </a:r>
            <a:r>
              <a:rPr lang="en-US" sz="1800" dirty="0">
                <a:solidFill>
                  <a:schemeClr val="tx1"/>
                </a:solidFill>
                <a:latin typeface="Georgia" panose="02040502050405020303" pitchFamily="18" charset="0"/>
              </a:rPr>
              <a:t>Human capital was a term which came out of the Nobel Prize winning research of Gary Becker in 1964.</a:t>
            </a:r>
          </a:p>
          <a:p>
            <a:pPr algn="l"/>
            <a:endParaRPr lang="en-US" sz="1600" dirty="0">
              <a:solidFill>
                <a:schemeClr val="tx1"/>
              </a:solidFill>
              <a:latin typeface="Georgia" panose="02040502050405020303" pitchFamily="18" charset="0"/>
            </a:endParaRPr>
          </a:p>
        </p:txBody>
      </p:sp>
      <p:grpSp>
        <p:nvGrpSpPr>
          <p:cNvPr id="7" name="Group 6"/>
          <p:cNvGrpSpPr/>
          <p:nvPr/>
        </p:nvGrpSpPr>
        <p:grpSpPr>
          <a:xfrm>
            <a:off x="1523999" y="294852"/>
            <a:ext cx="3189445" cy="461665"/>
            <a:chOff x="3035519" y="4161507"/>
            <a:chExt cx="1607035" cy="614513"/>
          </a:xfrm>
        </p:grpSpPr>
        <p:sp>
          <p:nvSpPr>
            <p:cNvPr id="8" name="TextBox 7"/>
            <p:cNvSpPr txBox="1"/>
            <p:nvPr/>
          </p:nvSpPr>
          <p:spPr>
            <a:xfrm>
              <a:off x="3035519" y="4161507"/>
              <a:ext cx="1607035" cy="614513"/>
            </a:xfrm>
            <a:prstGeom prst="rect">
              <a:avLst/>
            </a:prstGeom>
            <a:noFill/>
          </p:spPr>
          <p:txBody>
            <a:bodyPr wrap="square" rtlCol="0" anchor="ctr">
              <a:spAutoFit/>
            </a:bodyPr>
            <a:lstStyle/>
            <a:p>
              <a:pPr algn="ctr"/>
              <a:r>
                <a:rPr lang="en-US" sz="2400" dirty="0"/>
                <a:t>Invest in You</a:t>
              </a:r>
            </a:p>
          </p:txBody>
        </p:sp>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H="1" flipV="1">
              <a:off x="3147613" y="4349069"/>
              <a:ext cx="130413" cy="23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Picture 1">
            <a:extLst>
              <a:ext uri="{FF2B5EF4-FFF2-40B4-BE49-F238E27FC236}">
                <a16:creationId xmlns:a16="http://schemas.microsoft.com/office/drawing/2014/main" id="{FEB3BC02-09E6-4B6B-8D35-A05B6A4E08A5}"/>
              </a:ext>
            </a:extLst>
          </p:cNvPr>
          <p:cNvPicPr>
            <a:picLocks noChangeAspect="1"/>
          </p:cNvPicPr>
          <p:nvPr/>
        </p:nvPicPr>
        <p:blipFill>
          <a:blip r:embed="rId6"/>
          <a:stretch>
            <a:fillRect/>
          </a:stretch>
        </p:blipFill>
        <p:spPr>
          <a:xfrm>
            <a:off x="3200400" y="1692219"/>
            <a:ext cx="4114800" cy="2939144"/>
          </a:xfrm>
          <a:prstGeom prst="rect">
            <a:avLst/>
          </a:prstGeom>
        </p:spPr>
      </p:pic>
      <p:sp>
        <p:nvSpPr>
          <p:cNvPr id="3" name="Rectangle 2">
            <a:extLst>
              <a:ext uri="{FF2B5EF4-FFF2-40B4-BE49-F238E27FC236}">
                <a16:creationId xmlns:a16="http://schemas.microsoft.com/office/drawing/2014/main" id="{FECDFDF2-BD68-4F3D-AB01-79AC463C379D}"/>
              </a:ext>
            </a:extLst>
          </p:cNvPr>
          <p:cNvSpPr/>
          <p:nvPr/>
        </p:nvSpPr>
        <p:spPr>
          <a:xfrm>
            <a:off x="1514474" y="4419600"/>
            <a:ext cx="6858000" cy="2246769"/>
          </a:xfrm>
          <a:prstGeom prst="rect">
            <a:avLst/>
          </a:prstGeom>
        </p:spPr>
        <p:txBody>
          <a:bodyPr wrap="square">
            <a:spAutoFit/>
          </a:bodyPr>
          <a:lstStyle/>
          <a:p>
            <a:r>
              <a:rPr lang="en-US" sz="1400" dirty="0">
                <a:latin typeface="Georgia" panose="02040502050405020303" pitchFamily="18" charset="0"/>
              </a:rPr>
              <a:t>What does it mean for you?</a:t>
            </a:r>
          </a:p>
          <a:p>
            <a:endParaRPr lang="en-US" sz="1400" dirty="0">
              <a:latin typeface="Georgia" panose="02040502050405020303" pitchFamily="18" charset="0"/>
            </a:endParaRPr>
          </a:p>
          <a:p>
            <a:pPr lvl="1">
              <a:buFont typeface="Wingdings" panose="05000000000000000000" pitchFamily="2" charset="2"/>
              <a:buChar char="§"/>
            </a:pPr>
            <a:r>
              <a:rPr lang="en-US" sz="1400" dirty="0">
                <a:latin typeface="Georgia" panose="02040502050405020303" pitchFamily="18" charset="0"/>
              </a:rPr>
              <a:t>Capital is something an individual gets and can apply throughout their life</a:t>
            </a:r>
          </a:p>
          <a:p>
            <a:pPr lvl="1">
              <a:buFont typeface="Wingdings" panose="05000000000000000000" pitchFamily="2" charset="2"/>
              <a:buChar char="§"/>
            </a:pPr>
            <a:endParaRPr lang="en-US" sz="1400" dirty="0">
              <a:latin typeface="Georgia" panose="02040502050405020303" pitchFamily="18" charset="0"/>
            </a:endParaRPr>
          </a:p>
          <a:p>
            <a:pPr lvl="1">
              <a:buFont typeface="Wingdings" panose="05000000000000000000" pitchFamily="2" charset="2"/>
              <a:buChar char="§"/>
            </a:pPr>
            <a:r>
              <a:rPr lang="en-US" sz="1400" dirty="0">
                <a:latin typeface="Georgia" panose="02040502050405020303" pitchFamily="18" charset="0"/>
              </a:rPr>
              <a:t>Many industries (i.e. investment/software) the main capital goes up and down the elevators every day and they could go across the street if not cared for</a:t>
            </a:r>
          </a:p>
          <a:p>
            <a:pPr lvl="1">
              <a:buFont typeface="Wingdings" panose="05000000000000000000" pitchFamily="2" charset="2"/>
              <a:buChar char="§"/>
            </a:pPr>
            <a:endParaRPr lang="en-US" sz="1400" dirty="0">
              <a:latin typeface="Georgia" panose="02040502050405020303" pitchFamily="18" charset="0"/>
            </a:endParaRPr>
          </a:p>
          <a:p>
            <a:pPr lvl="1">
              <a:buFont typeface="Wingdings" panose="05000000000000000000" pitchFamily="2" charset="2"/>
              <a:buChar char="§"/>
            </a:pPr>
            <a:r>
              <a:rPr lang="en-US" sz="1400" dirty="0">
                <a:latin typeface="Georgia" panose="02040502050405020303" pitchFamily="18" charset="0"/>
              </a:rPr>
              <a:t>US – 30% college graduates versus ex US = 6%, continual learning will lead to higher incomes and cause greater prosperity so, “the more you learn, the more you earn!”.</a:t>
            </a:r>
            <a:endParaRPr lang="en-US" sz="1600" dirty="0">
              <a:latin typeface="Georgia" panose="02040502050405020303" pitchFamily="18" charset="0"/>
            </a:endParaRPr>
          </a:p>
        </p:txBody>
      </p:sp>
      <p:pic>
        <p:nvPicPr>
          <p:cNvPr id="4" name="Becker">
            <a:hlinkClick r:id="" action="ppaction://media"/>
            <a:extLst>
              <a:ext uri="{FF2B5EF4-FFF2-40B4-BE49-F238E27FC236}">
                <a16:creationId xmlns:a16="http://schemas.microsoft.com/office/drawing/2014/main" id="{B4B67886-42F1-4CB5-94D7-80F2B15DE8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51400" y="1448694"/>
            <a:ext cx="406400" cy="406400"/>
          </a:xfrm>
          <a:prstGeom prst="rect">
            <a:avLst/>
          </a:prstGeom>
        </p:spPr>
      </p:pic>
    </p:spTree>
    <p:extLst>
      <p:ext uri="{BB962C8B-B14F-4D97-AF65-F5344CB8AC3E}">
        <p14:creationId xmlns:p14="http://schemas.microsoft.com/office/powerpoint/2010/main" val="3989524799"/>
      </p:ext>
    </p:extLst>
  </p:cSld>
  <p:clrMapOvr>
    <a:masterClrMapping/>
  </p:clrMapOvr>
  <mc:AlternateContent xmlns:mc="http://schemas.openxmlformats.org/markup-compatibility/2006" xmlns:p14="http://schemas.microsoft.com/office/powerpoint/2010/main">
    <mc:Choice Requires="p14">
      <p:transition spd="slow" p14:dur="1250">
        <p:sndAc>
          <p:stSnd>
            <p:snd r:embed="rId4" name="ARROW.WAV"/>
          </p:stSnd>
        </p:sndAc>
      </p:transition>
    </mc:Choice>
    <mc:Fallback xmlns="">
      <p:transition spd="slow">
        <p:sndAc>
          <p:stSnd>
            <p:snd r:embed="rId8"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8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600201" y="294852"/>
            <a:ext cx="3189445" cy="461665"/>
            <a:chOff x="3073914" y="4161507"/>
            <a:chExt cx="1607035" cy="614513"/>
          </a:xfrm>
        </p:grpSpPr>
        <p:sp>
          <p:nvSpPr>
            <p:cNvPr id="8" name="TextBox 7"/>
            <p:cNvSpPr txBox="1"/>
            <p:nvPr/>
          </p:nvSpPr>
          <p:spPr>
            <a:xfrm>
              <a:off x="3073914" y="4161507"/>
              <a:ext cx="1607035" cy="614513"/>
            </a:xfrm>
            <a:prstGeom prst="rect">
              <a:avLst/>
            </a:prstGeom>
            <a:noFill/>
          </p:spPr>
          <p:txBody>
            <a:bodyPr wrap="square" rtlCol="0" anchor="ctr">
              <a:spAutoFit/>
            </a:bodyPr>
            <a:lstStyle/>
            <a:p>
              <a:pPr algn="ctr"/>
              <a:r>
                <a:rPr lang="en-US" sz="2400" dirty="0"/>
                <a:t>Invest in You</a:t>
              </a:r>
            </a:p>
          </p:txBody>
        </p:sp>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H="1" flipV="1">
              <a:off x="3147613" y="4349069"/>
              <a:ext cx="130413" cy="23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1197408"/>
            <a:ext cx="5810250"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362200" y="5791200"/>
            <a:ext cx="6172200" cy="615553"/>
          </a:xfrm>
          <a:prstGeom prst="rect">
            <a:avLst/>
          </a:prstGeom>
          <a:noFill/>
        </p:spPr>
        <p:txBody>
          <a:bodyPr wrap="square" rtlCol="0">
            <a:spAutoFit/>
          </a:bodyPr>
          <a:lstStyle/>
          <a:p>
            <a:pPr algn="ctr"/>
            <a:r>
              <a:rPr lang="en-US" sz="1600" b="1" i="1" dirty="0"/>
              <a:t>Most of your financial value is already contained within yourself, waiting to be unlocked over time</a:t>
            </a:r>
            <a:r>
              <a:rPr lang="en-US" sz="1600" i="1" dirty="0"/>
              <a:t>.</a:t>
            </a:r>
            <a:r>
              <a:rPr lang="en-US" dirty="0"/>
              <a:t> </a:t>
            </a:r>
          </a:p>
        </p:txBody>
      </p:sp>
      <p:pic>
        <p:nvPicPr>
          <p:cNvPr id="3" name="Age and assets">
            <a:hlinkClick r:id="" action="ppaction://media"/>
            <a:extLst>
              <a:ext uri="{FF2B5EF4-FFF2-40B4-BE49-F238E27FC236}">
                <a16:creationId xmlns:a16="http://schemas.microsoft.com/office/drawing/2014/main" id="{A3C5AF6F-C6D5-44E1-AEA7-7E5A2F26A4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45100" y="636263"/>
            <a:ext cx="406400" cy="406400"/>
          </a:xfrm>
          <a:prstGeom prst="rect">
            <a:avLst/>
          </a:prstGeom>
        </p:spPr>
      </p:pic>
    </p:spTree>
    <p:extLst>
      <p:ext uri="{BB962C8B-B14F-4D97-AF65-F5344CB8AC3E}">
        <p14:creationId xmlns:p14="http://schemas.microsoft.com/office/powerpoint/2010/main" val="3151667290"/>
      </p:ext>
    </p:extLst>
  </p:cSld>
  <p:clrMapOvr>
    <a:masterClrMapping/>
  </p:clrMapOvr>
  <mc:AlternateContent xmlns:mc="http://schemas.openxmlformats.org/markup-compatibility/2006" xmlns:p14="http://schemas.microsoft.com/office/powerpoint/2010/main">
    <mc:Choice Requires="p14">
      <p:transition spd="slow" p14:dur="1250">
        <p:sndAc>
          <p:stSnd>
            <p:snd r:embed="rId4" name="ARROW.WAV"/>
          </p:stSnd>
        </p:sndAc>
      </p:transition>
    </mc:Choice>
    <mc:Fallback xmlns="">
      <p:transition spd="slow">
        <p:sndAc>
          <p:stSnd>
            <p:snd r:embed="rId8"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ubtitle 2"/>
          <p:cNvSpPr txBox="1">
            <a:spLocks/>
          </p:cNvSpPr>
          <p:nvPr/>
        </p:nvSpPr>
        <p:spPr>
          <a:xfrm>
            <a:off x="1676400" y="1066800"/>
            <a:ext cx="7027166" cy="1447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1" algn="l"/>
            <a:r>
              <a:rPr lang="en-US" sz="1400" dirty="0"/>
              <a:t> </a:t>
            </a:r>
            <a:r>
              <a:rPr lang="en-US" sz="1800" dirty="0">
                <a:solidFill>
                  <a:schemeClr val="tx1"/>
                </a:solidFill>
              </a:rPr>
              <a:t>Education</a:t>
            </a:r>
          </a:p>
          <a:p>
            <a:pPr lvl="1" algn="l">
              <a:buFont typeface="Wingdings" panose="05000000000000000000" pitchFamily="2" charset="2"/>
              <a:buChar char="§"/>
            </a:pPr>
            <a:endParaRPr lang="en-US" sz="1400" dirty="0">
              <a:solidFill>
                <a:schemeClr val="tx1"/>
              </a:solidFill>
            </a:endParaRPr>
          </a:p>
          <a:p>
            <a:pPr lvl="1" algn="l">
              <a:buFont typeface="Wingdings" panose="05000000000000000000" pitchFamily="2" charset="2"/>
              <a:buChar char="§"/>
            </a:pPr>
            <a:r>
              <a:rPr lang="en-US" sz="1600" dirty="0">
                <a:solidFill>
                  <a:schemeClr val="tx1"/>
                </a:solidFill>
              </a:rPr>
              <a:t> Earnings disparity between education levels continues to widen</a:t>
            </a:r>
          </a:p>
        </p:txBody>
      </p:sp>
      <p:grpSp>
        <p:nvGrpSpPr>
          <p:cNvPr id="7" name="Group 6"/>
          <p:cNvGrpSpPr/>
          <p:nvPr/>
        </p:nvGrpSpPr>
        <p:grpSpPr>
          <a:xfrm>
            <a:off x="1336751" y="294853"/>
            <a:ext cx="3189445" cy="461665"/>
            <a:chOff x="2941172" y="4161508"/>
            <a:chExt cx="1607035" cy="614513"/>
          </a:xfrm>
        </p:grpSpPr>
        <p:sp>
          <p:nvSpPr>
            <p:cNvPr id="8" name="TextBox 7"/>
            <p:cNvSpPr txBox="1"/>
            <p:nvPr/>
          </p:nvSpPr>
          <p:spPr>
            <a:xfrm>
              <a:off x="2941172" y="4161508"/>
              <a:ext cx="1607035" cy="614513"/>
            </a:xfrm>
            <a:prstGeom prst="rect">
              <a:avLst/>
            </a:prstGeom>
            <a:noFill/>
          </p:spPr>
          <p:txBody>
            <a:bodyPr wrap="square" rtlCol="0" anchor="ctr">
              <a:spAutoFit/>
            </a:bodyPr>
            <a:lstStyle/>
            <a:p>
              <a:pPr algn="ctr"/>
              <a:r>
                <a:rPr lang="en-US" sz="2400" dirty="0"/>
                <a:t>Invest in You</a:t>
              </a: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flipV="1">
              <a:off x="3147613" y="4349069"/>
              <a:ext cx="130413" cy="23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3"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6079" y="2209800"/>
            <a:ext cx="5307808"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4335486"/>
      </p:ext>
    </p:extLst>
  </p:cSld>
  <p:clrMapOvr>
    <a:masterClrMapping/>
  </p:clrMapOvr>
  <mc:AlternateContent xmlns:mc="http://schemas.openxmlformats.org/markup-compatibility/2006" xmlns:p14="http://schemas.microsoft.com/office/powerpoint/2010/main">
    <mc:Choice Requires="p14">
      <p:transition spd="slow" p14:dur="1250">
        <p:sndAc>
          <p:stSnd>
            <p:snd r:embed="rId2" name="ARROW.WAV"/>
          </p:stSnd>
        </p:sndAc>
      </p:transition>
    </mc:Choice>
    <mc:Fallback xmlns="">
      <p:transition spd="slow">
        <p:sndAc>
          <p:stSnd>
            <p:snd r:embed="rId5" name="ARROW.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823A4E-9D0E-4FA2-9564-EADE016F5FD9}"/>
              </a:ext>
            </a:extLst>
          </p:cNvPr>
          <p:cNvSpPr>
            <a:spLocks noGrp="1"/>
          </p:cNvSpPr>
          <p:nvPr>
            <p:ph sz="quarter" idx="1"/>
          </p:nvPr>
        </p:nvSpPr>
        <p:spPr>
          <a:xfrm>
            <a:off x="1250377" y="3284758"/>
            <a:ext cx="5696306" cy="3280884"/>
          </a:xfrm>
        </p:spPr>
        <p:txBody>
          <a:bodyPr/>
          <a:lstStyle/>
          <a:p>
            <a:r>
              <a:rPr lang="en-US" dirty="0"/>
              <a:t> </a:t>
            </a:r>
          </a:p>
        </p:txBody>
      </p:sp>
      <p:sp>
        <p:nvSpPr>
          <p:cNvPr id="4" name="Rectangle 3">
            <a:extLst>
              <a:ext uri="{FF2B5EF4-FFF2-40B4-BE49-F238E27FC236}">
                <a16:creationId xmlns:a16="http://schemas.microsoft.com/office/drawing/2014/main" id="{86E1157A-D02A-448A-8D0B-28CFEDFA290E}"/>
              </a:ext>
            </a:extLst>
          </p:cNvPr>
          <p:cNvSpPr/>
          <p:nvPr/>
        </p:nvSpPr>
        <p:spPr>
          <a:xfrm>
            <a:off x="1905000" y="3244334"/>
            <a:ext cx="5334000" cy="369332"/>
          </a:xfrm>
          <a:prstGeom prst="rect">
            <a:avLst/>
          </a:prstGeom>
        </p:spPr>
        <p:txBody>
          <a:bodyPr wrap="square">
            <a:spAutoFit/>
          </a:bodyPr>
          <a:lstStyle/>
          <a:p>
            <a:r>
              <a:rPr lang="en-US" dirty="0"/>
              <a:t> </a:t>
            </a:r>
          </a:p>
        </p:txBody>
      </p:sp>
      <p:sp>
        <p:nvSpPr>
          <p:cNvPr id="5" name="Rectangle 4">
            <a:extLst>
              <a:ext uri="{FF2B5EF4-FFF2-40B4-BE49-F238E27FC236}">
                <a16:creationId xmlns:a16="http://schemas.microsoft.com/office/drawing/2014/main" id="{1CD71E89-2196-469D-8BD2-2F6D01A67A21}"/>
              </a:ext>
            </a:extLst>
          </p:cNvPr>
          <p:cNvSpPr/>
          <p:nvPr/>
        </p:nvSpPr>
        <p:spPr>
          <a:xfrm>
            <a:off x="1676400" y="3244334"/>
            <a:ext cx="4038599" cy="369332"/>
          </a:xfrm>
          <a:prstGeom prst="rect">
            <a:avLst/>
          </a:prstGeom>
        </p:spPr>
        <p:txBody>
          <a:bodyPr wrap="square">
            <a:spAutoFit/>
          </a:bodyPr>
          <a:lstStyle/>
          <a:p>
            <a:r>
              <a:rPr lang="en-US" dirty="0"/>
              <a:t> </a:t>
            </a:r>
          </a:p>
        </p:txBody>
      </p:sp>
      <p:sp>
        <p:nvSpPr>
          <p:cNvPr id="8" name="Rectangle 7">
            <a:extLst>
              <a:ext uri="{FF2B5EF4-FFF2-40B4-BE49-F238E27FC236}">
                <a16:creationId xmlns:a16="http://schemas.microsoft.com/office/drawing/2014/main" id="{4070530C-A5E4-4CC6-9FE6-E373C74E2AC9}"/>
              </a:ext>
            </a:extLst>
          </p:cNvPr>
          <p:cNvSpPr>
            <a:spLocks noChangeArrowheads="1"/>
          </p:cNvSpPr>
          <p:nvPr/>
        </p:nvSpPr>
        <p:spPr bwMode="auto">
          <a:xfrm>
            <a:off x="1702981" y="731475"/>
            <a:ext cx="75373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21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9" name="Picture 8">
            <a:extLst>
              <a:ext uri="{FF2B5EF4-FFF2-40B4-BE49-F238E27FC236}">
                <a16:creationId xmlns:a16="http://schemas.microsoft.com/office/drawing/2014/main" id="{E163728F-5E97-478D-9EB3-BF1FA78669F2}"/>
              </a:ext>
            </a:extLst>
          </p:cNvPr>
          <p:cNvPicPr>
            <a:picLocks noChangeAspect="1"/>
          </p:cNvPicPr>
          <p:nvPr/>
        </p:nvPicPr>
        <p:blipFill>
          <a:blip r:embed="rId4"/>
          <a:stretch>
            <a:fillRect/>
          </a:stretch>
        </p:blipFill>
        <p:spPr>
          <a:xfrm>
            <a:off x="1524000" y="526808"/>
            <a:ext cx="3188484" cy="646232"/>
          </a:xfrm>
          <a:prstGeom prst="rect">
            <a:avLst/>
          </a:prstGeom>
        </p:spPr>
      </p:pic>
      <p:pic>
        <p:nvPicPr>
          <p:cNvPr id="14" name="Picture 3">
            <a:extLst>
              <a:ext uri="{FF2B5EF4-FFF2-40B4-BE49-F238E27FC236}">
                <a16:creationId xmlns:a16="http://schemas.microsoft.com/office/drawing/2014/main" id="{A39804D7-7D5E-43F4-B8D8-1D4EC9CA2FA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H="1" flipV="1">
            <a:off x="1646172" y="760001"/>
            <a:ext cx="258828" cy="17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id="{0AD02B24-5D28-4301-867D-8BE1C539BCDF}"/>
              </a:ext>
            </a:extLst>
          </p:cNvPr>
          <p:cNvSpPr/>
          <p:nvPr/>
        </p:nvSpPr>
        <p:spPr>
          <a:xfrm>
            <a:off x="1676400" y="5407862"/>
            <a:ext cx="4572000" cy="923330"/>
          </a:xfrm>
          <a:prstGeom prst="rect">
            <a:avLst/>
          </a:prstGeom>
        </p:spPr>
        <p:txBody>
          <a:bodyPr>
            <a:spAutoFit/>
          </a:bodyPr>
          <a:lstStyle/>
          <a:p>
            <a:r>
              <a:rPr lang="en-US" dirty="0"/>
              <a:t>Highlight the benefits to college completion and to lifelong learning</a:t>
            </a:r>
          </a:p>
          <a:p>
            <a:r>
              <a:rPr lang="en-US" dirty="0"/>
              <a:t>Play :47 to 1:30</a:t>
            </a:r>
          </a:p>
        </p:txBody>
      </p:sp>
      <p:pic>
        <p:nvPicPr>
          <p:cNvPr id="2" name="Online Media 1" title="Education (Invest in You)">
            <a:hlinkClick r:id="" action="ppaction://media"/>
            <a:extLst>
              <a:ext uri="{FF2B5EF4-FFF2-40B4-BE49-F238E27FC236}">
                <a16:creationId xmlns:a16="http://schemas.microsoft.com/office/drawing/2014/main" id="{775A8B25-ED70-4BFE-A68C-63E1CD295AFB}"/>
              </a:ext>
            </a:extLst>
          </p:cNvPr>
          <p:cNvPicPr>
            <a:picLocks noRot="1" noChangeAspect="1"/>
          </p:cNvPicPr>
          <p:nvPr>
            <a:videoFile r:link="rId1"/>
          </p:nvPr>
        </p:nvPicPr>
        <p:blipFill>
          <a:blip r:embed="rId6"/>
          <a:stretch>
            <a:fillRect/>
          </a:stretch>
        </p:blipFill>
        <p:spPr>
          <a:xfrm>
            <a:off x="1646172" y="1570258"/>
            <a:ext cx="6096000" cy="3429000"/>
          </a:xfrm>
          <a:prstGeom prst="rect">
            <a:avLst/>
          </a:prstGeom>
        </p:spPr>
      </p:pic>
    </p:spTree>
    <p:extLst>
      <p:ext uri="{BB962C8B-B14F-4D97-AF65-F5344CB8AC3E}">
        <p14:creationId xmlns:p14="http://schemas.microsoft.com/office/powerpoint/2010/main" val="1284625900"/>
      </p:ext>
    </p:extLst>
  </p:cSld>
  <p:clrMapOvr>
    <a:masterClrMapping/>
  </p:clrMapOvr>
  <mc:AlternateContent xmlns:mc="http://schemas.openxmlformats.org/markup-compatibility/2006" xmlns:p14="http://schemas.microsoft.com/office/powerpoint/2010/main">
    <mc:Choice Requires="p14">
      <p:transition spd="slow" p14:dur="1250">
        <p:sndAc>
          <p:stSnd>
            <p:snd r:embed="rId3" name="ARROW.WAV"/>
          </p:stSnd>
        </p:sndAc>
      </p:transition>
    </mc:Choice>
    <mc:Fallback xmlns="">
      <p:transition spd="slow">
        <p:sndAc>
          <p:stSnd>
            <p:snd r:embed="rId7"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5298" y="756517"/>
            <a:ext cx="6732827" cy="371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Subtitle 2"/>
          <p:cNvSpPr txBox="1">
            <a:spLocks/>
          </p:cNvSpPr>
          <p:nvPr/>
        </p:nvSpPr>
        <p:spPr>
          <a:xfrm>
            <a:off x="1811256" y="4800600"/>
            <a:ext cx="7220492" cy="1447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400" dirty="0">
                <a:solidFill>
                  <a:schemeClr val="tx1"/>
                </a:solidFill>
              </a:rPr>
              <a:t>As educational attainment increases, so does the median weekly earnings</a:t>
            </a:r>
          </a:p>
          <a:p>
            <a:pPr algn="l"/>
            <a:endParaRPr lang="en-US" sz="1400" dirty="0">
              <a:solidFill>
                <a:schemeClr val="tx1"/>
              </a:solidFill>
            </a:endParaRPr>
          </a:p>
          <a:p>
            <a:pPr algn="l"/>
            <a:r>
              <a:rPr lang="en-US" sz="1400" dirty="0">
                <a:solidFill>
                  <a:schemeClr val="tx1"/>
                </a:solidFill>
              </a:rPr>
              <a:t>The stability of the earnings also improves as the unemployment rate goes down significantly</a:t>
            </a:r>
          </a:p>
          <a:p>
            <a:pPr algn="l"/>
            <a:endParaRPr lang="en-US" sz="1400" dirty="0">
              <a:solidFill>
                <a:schemeClr val="tx1"/>
              </a:solidFill>
            </a:endParaRPr>
          </a:p>
          <a:p>
            <a:pPr algn="l"/>
            <a:r>
              <a:rPr lang="en-US" sz="1400" dirty="0">
                <a:solidFill>
                  <a:schemeClr val="tx1"/>
                </a:solidFill>
              </a:rPr>
              <a:t>Attainment of Bachelor’s degree seems to be where above average results are achieved</a:t>
            </a:r>
          </a:p>
          <a:p>
            <a:pPr algn="l"/>
            <a:endParaRPr lang="en-US" sz="1600" dirty="0">
              <a:solidFill>
                <a:schemeClr val="tx1"/>
              </a:solidFill>
            </a:endParaRPr>
          </a:p>
          <a:p>
            <a:pPr algn="l"/>
            <a:endParaRPr lang="en-US" sz="1600" dirty="0">
              <a:solidFill>
                <a:schemeClr val="tx1"/>
              </a:solidFill>
            </a:endParaRPr>
          </a:p>
          <a:p>
            <a:pPr algn="l"/>
            <a:endParaRPr lang="en-US" sz="1400" dirty="0">
              <a:solidFill>
                <a:srgbClr val="205AA0"/>
              </a:solidFill>
            </a:endParaRPr>
          </a:p>
        </p:txBody>
      </p:sp>
      <p:grpSp>
        <p:nvGrpSpPr>
          <p:cNvPr id="7" name="Group 6"/>
          <p:cNvGrpSpPr/>
          <p:nvPr/>
        </p:nvGrpSpPr>
        <p:grpSpPr>
          <a:xfrm>
            <a:off x="1523999" y="294852"/>
            <a:ext cx="3189445" cy="461665"/>
            <a:chOff x="3035519" y="4161507"/>
            <a:chExt cx="1607035" cy="614513"/>
          </a:xfrm>
        </p:grpSpPr>
        <p:sp>
          <p:nvSpPr>
            <p:cNvPr id="8" name="TextBox 7"/>
            <p:cNvSpPr txBox="1"/>
            <p:nvPr/>
          </p:nvSpPr>
          <p:spPr>
            <a:xfrm>
              <a:off x="3035519" y="4161507"/>
              <a:ext cx="1607035" cy="614513"/>
            </a:xfrm>
            <a:prstGeom prst="rect">
              <a:avLst/>
            </a:prstGeom>
            <a:noFill/>
          </p:spPr>
          <p:txBody>
            <a:bodyPr wrap="square" rtlCol="0" anchor="ctr">
              <a:spAutoFit/>
            </a:bodyPr>
            <a:lstStyle/>
            <a:p>
              <a:pPr algn="ctr"/>
              <a:r>
                <a:rPr lang="en-US" sz="2400" dirty="0"/>
                <a:t>Invest in You</a:t>
              </a:r>
            </a:p>
          </p:txBody>
        </p:sp>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flipH="1" flipV="1">
              <a:off x="3147613" y="4349069"/>
              <a:ext cx="130413" cy="23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levels matters">
            <a:hlinkClick r:id="" action="ppaction://media"/>
            <a:extLst>
              <a:ext uri="{FF2B5EF4-FFF2-40B4-BE49-F238E27FC236}">
                <a16:creationId xmlns:a16="http://schemas.microsoft.com/office/drawing/2014/main" id="{48D71B5E-D226-4654-BB2E-F56579FB36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168511" y="4522489"/>
            <a:ext cx="406400" cy="406400"/>
          </a:xfrm>
          <a:prstGeom prst="rect">
            <a:avLst/>
          </a:prstGeom>
        </p:spPr>
      </p:pic>
    </p:spTree>
    <p:extLst>
      <p:ext uri="{BB962C8B-B14F-4D97-AF65-F5344CB8AC3E}">
        <p14:creationId xmlns:p14="http://schemas.microsoft.com/office/powerpoint/2010/main" val="3327173397"/>
      </p:ext>
    </p:extLst>
  </p:cSld>
  <p:clrMapOvr>
    <a:masterClrMapping/>
  </p:clrMapOvr>
  <mc:AlternateContent xmlns:mc="http://schemas.openxmlformats.org/markup-compatibility/2006" xmlns:p14="http://schemas.microsoft.com/office/powerpoint/2010/main">
    <mc:Choice Requires="p14">
      <p:transition spd="slow" p14:dur="1250">
        <p:sndAc>
          <p:stSnd>
            <p:snd r:embed="rId4" name="ARROW.WAV"/>
          </p:stSnd>
        </p:sndAc>
      </p:transition>
    </mc:Choice>
    <mc:Fallback xmlns="">
      <p:transition spd="slow">
        <p:sndAc>
          <p:stSnd>
            <p:snd r:embed="rId8"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7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04950" y="1447800"/>
            <a:ext cx="7315200" cy="1862959"/>
          </a:xfrm>
        </p:spPr>
        <p:txBody>
          <a:bodyPr vert="horz" lIns="91440" tIns="45720" rIns="91440" bIns="45720" rtlCol="0">
            <a:normAutofit lnSpcReduction="10000"/>
          </a:bodyPr>
          <a:lstStyle/>
          <a:p>
            <a:pPr marL="0" indent="0">
              <a:buNone/>
            </a:pPr>
            <a:r>
              <a:rPr lang="en-US" sz="1600" dirty="0"/>
              <a:t>While much of the research focuses on the benefits of formal, post-secondary education, there is a variety of ways to increase one’s level of education</a:t>
            </a:r>
          </a:p>
          <a:p>
            <a:pPr lvl="1">
              <a:buFont typeface="Wingdings" panose="05000000000000000000" pitchFamily="2" charset="2"/>
              <a:buChar char="§"/>
            </a:pPr>
            <a:r>
              <a:rPr lang="en-US" sz="1600" dirty="0"/>
              <a:t>Advanced degrees</a:t>
            </a:r>
          </a:p>
          <a:p>
            <a:pPr lvl="1">
              <a:buFont typeface="Wingdings" panose="05000000000000000000" pitchFamily="2" charset="2"/>
              <a:buChar char="§"/>
            </a:pPr>
            <a:r>
              <a:rPr lang="en-US" sz="1600" dirty="0"/>
              <a:t>Relevant certifications</a:t>
            </a:r>
          </a:p>
          <a:p>
            <a:pPr lvl="1">
              <a:buFont typeface="Wingdings" panose="05000000000000000000" pitchFamily="2" charset="2"/>
              <a:buChar char="§"/>
            </a:pPr>
            <a:r>
              <a:rPr lang="en-US" sz="1600" dirty="0"/>
              <a:t>Workshops/Conferences</a:t>
            </a:r>
          </a:p>
          <a:p>
            <a:pPr lvl="1">
              <a:buFont typeface="Wingdings" panose="05000000000000000000" pitchFamily="2" charset="2"/>
              <a:buChar char="§"/>
            </a:pPr>
            <a:r>
              <a:rPr lang="en-US" sz="1600" dirty="0"/>
              <a:t>Books, articles, publications, blogs, news</a:t>
            </a:r>
          </a:p>
        </p:txBody>
      </p:sp>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4950" y="3317088"/>
            <a:ext cx="6753225"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descr="Image result for invest in yourself quot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118137"/>
            <a:ext cx="1962150" cy="132966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504950" y="294853"/>
            <a:ext cx="3189445" cy="461665"/>
            <a:chOff x="3025921" y="4161508"/>
            <a:chExt cx="1607035" cy="614513"/>
          </a:xfrm>
        </p:grpSpPr>
        <p:sp>
          <p:nvSpPr>
            <p:cNvPr id="8" name="TextBox 7"/>
            <p:cNvSpPr txBox="1"/>
            <p:nvPr/>
          </p:nvSpPr>
          <p:spPr>
            <a:xfrm>
              <a:off x="3025921" y="4161508"/>
              <a:ext cx="1607035" cy="614513"/>
            </a:xfrm>
            <a:prstGeom prst="rect">
              <a:avLst/>
            </a:prstGeom>
            <a:noFill/>
          </p:spPr>
          <p:txBody>
            <a:bodyPr wrap="square" rtlCol="0" anchor="ctr">
              <a:spAutoFit/>
            </a:bodyPr>
            <a:lstStyle/>
            <a:p>
              <a:pPr algn="ctr"/>
              <a:r>
                <a:rPr lang="en-US" sz="2400" dirty="0"/>
                <a:t>Invest in You</a:t>
              </a:r>
            </a:p>
          </p:txBody>
        </p:sp>
        <p:pic>
          <p:nvPicPr>
            <p:cNvPr id="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0800000" flipH="1" flipV="1">
              <a:off x="3147613" y="4349069"/>
              <a:ext cx="130413" cy="23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summary educ">
            <a:hlinkClick r:id="" action="ppaction://media"/>
            <a:extLst>
              <a:ext uri="{FF2B5EF4-FFF2-40B4-BE49-F238E27FC236}">
                <a16:creationId xmlns:a16="http://schemas.microsoft.com/office/drawing/2014/main" id="{BACC28B4-F0E7-42FC-BE5B-BC139C2DE76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446587" y="840118"/>
            <a:ext cx="406400" cy="406400"/>
          </a:xfrm>
          <a:prstGeom prst="rect">
            <a:avLst/>
          </a:prstGeom>
        </p:spPr>
      </p:pic>
    </p:spTree>
    <p:extLst>
      <p:ext uri="{BB962C8B-B14F-4D97-AF65-F5344CB8AC3E}">
        <p14:creationId xmlns:p14="http://schemas.microsoft.com/office/powerpoint/2010/main" val="1236237570"/>
      </p:ext>
    </p:extLst>
  </p:cSld>
  <p:clrMapOvr>
    <a:masterClrMapping/>
  </p:clrMapOvr>
  <mc:AlternateContent xmlns:mc="http://schemas.openxmlformats.org/markup-compatibility/2006" xmlns:p14="http://schemas.microsoft.com/office/powerpoint/2010/main">
    <mc:Choice Requires="p14">
      <p:transition spd="slow" p14:dur="1250">
        <p:sndAc>
          <p:stSnd>
            <p:snd r:embed="rId5" name="ARROW.WAV"/>
          </p:stSnd>
        </p:sndAc>
      </p:transition>
    </mc:Choice>
    <mc:Fallback xmlns="">
      <p:transition spd="slow">
        <p:sndAc>
          <p:stSnd>
            <p:snd r:embed="rId10"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_AMO_REPORTCONTROLSVISIBLE" val="Empty"/>
  <p:tag name="_AMO_UNIQUEIDENTIFIER" val="48a61702-8385-483c-a09d-2304f30c9d6b"/>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15823</TotalTime>
  <Words>2829</Words>
  <Application>Microsoft Office PowerPoint</Application>
  <PresentationFormat>On-screen Show (4:3)</PresentationFormat>
  <Paragraphs>358</Paragraphs>
  <Slides>37</Slides>
  <Notes>9</Notes>
  <HiddenSlides>0</HiddenSlides>
  <MMClips>28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Century Schoolbook</vt:lpstr>
      <vt:lpstr>Georgia</vt:lpstr>
      <vt:lpstr>Wingdings</vt:lpstr>
      <vt:lpstr>Wingdings 2</vt:lpstr>
      <vt:lpstr>Oriel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Invest in You </vt:lpstr>
      <vt:lpstr>PowerPoint Presentation</vt:lpstr>
      <vt:lpstr>PowerPoint Presentation</vt:lpstr>
      <vt:lpstr>PowerPoint Presentation</vt:lpstr>
      <vt:lpstr>Health</vt:lpstr>
      <vt:lpstr>PowerPoint Presentation</vt:lpstr>
      <vt:lpstr>PowerPoint Presentation</vt:lpstr>
      <vt:lpstr>PowerPoint Presentation</vt:lpstr>
      <vt:lpstr>     Invest in You </vt:lpstr>
      <vt:lpstr>PowerPoint Presentation</vt:lpstr>
      <vt:lpstr>PowerPoint Presentation</vt:lpstr>
      <vt:lpstr>PowerPoint Presentation</vt:lpstr>
      <vt:lpstr>PowerPoint Presentation</vt:lpstr>
      <vt:lpstr>PowerPoint Presentation</vt:lpstr>
      <vt:lpstr>PowerPoint Presentation</vt:lpstr>
      <vt:lpstr>Match your Investment time frame and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SunTrust Banks,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Davenport.Stephen.P</dc:creator>
  <cp:lastModifiedBy>stephen davenport</cp:lastModifiedBy>
  <cp:revision>347</cp:revision>
  <dcterms:created xsi:type="dcterms:W3CDTF">2015-05-05T18:54:26Z</dcterms:created>
  <dcterms:modified xsi:type="dcterms:W3CDTF">2020-07-16T19:03:01Z</dcterms:modified>
</cp:coreProperties>
</file>