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0"/>
  </p:notesMasterIdLst>
  <p:sldIdLst>
    <p:sldId id="541" r:id="rId2"/>
    <p:sldId id="542" r:id="rId3"/>
    <p:sldId id="545" r:id="rId4"/>
    <p:sldId id="546" r:id="rId5"/>
    <p:sldId id="547" r:id="rId6"/>
    <p:sldId id="548" r:id="rId7"/>
    <p:sldId id="549" r:id="rId8"/>
    <p:sldId id="550" r:id="rId9"/>
    <p:sldId id="551" r:id="rId10"/>
    <p:sldId id="552" r:id="rId11"/>
    <p:sldId id="553" r:id="rId12"/>
    <p:sldId id="554" r:id="rId13"/>
    <p:sldId id="555" r:id="rId14"/>
    <p:sldId id="556" r:id="rId15"/>
    <p:sldId id="557" r:id="rId16"/>
    <p:sldId id="558" r:id="rId17"/>
    <p:sldId id="559" r:id="rId18"/>
    <p:sldId id="560" r:id="rId19"/>
    <p:sldId id="561" r:id="rId20"/>
    <p:sldId id="562" r:id="rId21"/>
    <p:sldId id="563" r:id="rId22"/>
    <p:sldId id="564" r:id="rId23"/>
    <p:sldId id="565" r:id="rId24"/>
    <p:sldId id="566" r:id="rId25"/>
    <p:sldId id="567" r:id="rId26"/>
    <p:sldId id="568" r:id="rId27"/>
    <p:sldId id="569" r:id="rId28"/>
    <p:sldId id="570" r:id="rId29"/>
    <p:sldId id="571" r:id="rId30"/>
    <p:sldId id="572" r:id="rId31"/>
    <p:sldId id="573" r:id="rId32"/>
    <p:sldId id="574" r:id="rId33"/>
    <p:sldId id="575" r:id="rId34"/>
    <p:sldId id="576" r:id="rId35"/>
    <p:sldId id="577" r:id="rId36"/>
    <p:sldId id="578" r:id="rId37"/>
    <p:sldId id="579" r:id="rId38"/>
    <p:sldId id="580" r:id="rId39"/>
    <p:sldId id="496" r:id="rId40"/>
    <p:sldId id="543" r:id="rId41"/>
    <p:sldId id="495" r:id="rId42"/>
    <p:sldId id="497" r:id="rId43"/>
    <p:sldId id="498" r:id="rId44"/>
    <p:sldId id="537" r:id="rId45"/>
    <p:sldId id="499" r:id="rId46"/>
    <p:sldId id="500" r:id="rId47"/>
    <p:sldId id="501" r:id="rId48"/>
    <p:sldId id="503" r:id="rId49"/>
    <p:sldId id="502" r:id="rId50"/>
    <p:sldId id="504" r:id="rId51"/>
    <p:sldId id="538" r:id="rId52"/>
    <p:sldId id="505" r:id="rId53"/>
    <p:sldId id="506" r:id="rId54"/>
    <p:sldId id="507" r:id="rId55"/>
    <p:sldId id="508" r:id="rId56"/>
    <p:sldId id="509" r:id="rId57"/>
    <p:sldId id="510" r:id="rId58"/>
    <p:sldId id="512" r:id="rId59"/>
    <p:sldId id="539" r:id="rId60"/>
    <p:sldId id="511" r:id="rId61"/>
    <p:sldId id="513" r:id="rId62"/>
    <p:sldId id="451" r:id="rId63"/>
    <p:sldId id="452" r:id="rId64"/>
    <p:sldId id="453" r:id="rId65"/>
    <p:sldId id="514" r:id="rId66"/>
    <p:sldId id="479" r:id="rId67"/>
    <p:sldId id="544" r:id="rId68"/>
    <p:sldId id="480" r:id="rId69"/>
    <p:sldId id="454" r:id="rId70"/>
    <p:sldId id="455" r:id="rId71"/>
    <p:sldId id="456" r:id="rId72"/>
    <p:sldId id="457" r:id="rId73"/>
    <p:sldId id="458" r:id="rId74"/>
    <p:sldId id="478" r:id="rId75"/>
    <p:sldId id="515" r:id="rId76"/>
    <p:sldId id="459" r:id="rId77"/>
    <p:sldId id="460" r:id="rId78"/>
    <p:sldId id="287" r:id="rId79"/>
  </p:sldIdLst>
  <p:sldSz cx="9144000" cy="6858000" type="screen4x3"/>
  <p:notesSz cx="6858000" cy="91440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E4E1"/>
    <a:srgbClr val="1BE58A"/>
    <a:srgbClr val="14ECC3"/>
    <a:srgbClr val="C20EB9"/>
    <a:srgbClr val="6C92CA"/>
    <a:srgbClr val="76428E"/>
    <a:srgbClr val="7DB9A2"/>
    <a:srgbClr val="BC14A8"/>
    <a:srgbClr val="6DC99D"/>
    <a:srgbClr val="77BF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78009" autoAdjust="0"/>
  </p:normalViewPr>
  <p:slideViewPr>
    <p:cSldViewPr>
      <p:cViewPr varScale="1">
        <p:scale>
          <a:sx n="67" d="100"/>
          <a:sy n="67" d="100"/>
        </p:scale>
        <p:origin x="1312" y="5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92" d="100"/>
          <a:sy n="92" d="100"/>
        </p:scale>
        <p:origin x="-37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Contribution to FICO score</a:t>
            </a:r>
          </a:p>
        </c:rich>
      </c:tx>
      <c:layout>
        <c:manualLayout>
          <c:xMode val="edge"/>
          <c:yMode val="edge"/>
          <c:x val="0.12003333333333334"/>
          <c:y val="3.1684323550465285E-2"/>
        </c:manualLayout>
      </c:layout>
      <c:overlay val="0"/>
    </c:title>
    <c:autoTitleDeleted val="0"/>
    <c:plotArea>
      <c:layout>
        <c:manualLayout>
          <c:layoutTarget val="inner"/>
          <c:xMode val="edge"/>
          <c:yMode val="edge"/>
          <c:x val="0.20022939632545933"/>
          <c:y val="0.2021090431877833"/>
          <c:w val="0.70386666666666664"/>
          <c:h val="0.63987878787878782"/>
        </c:manualLayout>
      </c:layout>
      <c:doughnutChart>
        <c:varyColors val="1"/>
        <c:ser>
          <c:idx val="0"/>
          <c:order val="0"/>
          <c:tx>
            <c:strRef>
              <c:f>Sheet1!$B$1</c:f>
              <c:strCache>
                <c:ptCount val="1"/>
                <c:pt idx="0">
                  <c:v>Contribution to FICO score (%)</c:v>
                </c:pt>
              </c:strCache>
            </c:strRef>
          </c:tx>
          <c:dPt>
            <c:idx val="0"/>
            <c:bubble3D val="0"/>
            <c:extLst>
              <c:ext xmlns:c16="http://schemas.microsoft.com/office/drawing/2014/chart" uri="{C3380CC4-5D6E-409C-BE32-E72D297353CC}">
                <c16:uniqueId val="{00000000-F45B-4F2D-8516-20077B469322}"/>
              </c:ext>
            </c:extLst>
          </c:dPt>
          <c:dPt>
            <c:idx val="1"/>
            <c:bubble3D val="0"/>
            <c:extLst>
              <c:ext xmlns:c16="http://schemas.microsoft.com/office/drawing/2014/chart" uri="{C3380CC4-5D6E-409C-BE32-E72D297353CC}">
                <c16:uniqueId val="{00000001-F45B-4F2D-8516-20077B469322}"/>
              </c:ext>
            </c:extLst>
          </c:dPt>
          <c:dPt>
            <c:idx val="2"/>
            <c:bubble3D val="0"/>
            <c:spPr>
              <a:solidFill>
                <a:schemeClr val="accent3"/>
              </a:solidFill>
            </c:spPr>
            <c:extLst>
              <c:ext xmlns:c16="http://schemas.microsoft.com/office/drawing/2014/chart" uri="{C3380CC4-5D6E-409C-BE32-E72D297353CC}">
                <c16:uniqueId val="{00000003-F5F7-4301-8B75-CB9A4233BBC8}"/>
              </c:ext>
            </c:extLst>
          </c:dPt>
          <c:dPt>
            <c:idx val="3"/>
            <c:bubble3D val="0"/>
            <c:spPr>
              <a:solidFill>
                <a:srgbClr val="FFFF00"/>
              </a:solidFill>
            </c:spPr>
            <c:extLst>
              <c:ext xmlns:c16="http://schemas.microsoft.com/office/drawing/2014/chart" uri="{C3380CC4-5D6E-409C-BE32-E72D297353CC}">
                <c16:uniqueId val="{00000002-F45B-4F2D-8516-20077B469322}"/>
              </c:ext>
            </c:extLst>
          </c:dPt>
          <c:dPt>
            <c:idx val="4"/>
            <c:bubble3D val="0"/>
            <c:spPr>
              <a:solidFill>
                <a:schemeClr val="bg1">
                  <a:lumMod val="75000"/>
                </a:schemeClr>
              </a:solidFill>
            </c:spPr>
            <c:extLst>
              <c:ext xmlns:c16="http://schemas.microsoft.com/office/drawing/2014/chart" uri="{C3380CC4-5D6E-409C-BE32-E72D297353CC}">
                <c16:uniqueId val="{00000004-F5F7-4301-8B75-CB9A4233BBC8}"/>
              </c:ext>
            </c:extLst>
          </c:dPt>
          <c:dLbls>
            <c:numFmt formatCode="0%" sourceLinked="0"/>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3-F45B-4F2D-8516-20077B469322}"/>
            </c:ext>
          </c:extLst>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0"/>
          <c:y val="0.85961441183488418"/>
          <c:w val="1"/>
          <c:h val="0.14038558816511573"/>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0961865060985E-2"/>
          <c:y val="0.18349103294784538"/>
          <c:w val="0.56386675930214603"/>
          <c:h val="0.81650896705215459"/>
        </c:manualLayout>
      </c:layout>
      <c:doughnutChart>
        <c:varyColors val="1"/>
        <c:ser>
          <c:idx val="0"/>
          <c:order val="0"/>
          <c:tx>
            <c:strRef>
              <c:f>Sheet1!$B$1</c:f>
              <c:strCache>
                <c:ptCount val="1"/>
                <c:pt idx="0">
                  <c:v>Contribution to FICO score (%)</c:v>
                </c:pt>
              </c:strCache>
            </c:strRef>
          </c:tx>
          <c:spPr>
            <a:ln>
              <a:solidFill>
                <a:schemeClr val="bg1">
                  <a:lumMod val="75000"/>
                </a:schemeClr>
              </a:solidFill>
            </a:ln>
          </c:spPr>
          <c:dPt>
            <c:idx val="0"/>
            <c:bubble3D val="0"/>
            <c:extLst>
              <c:ext xmlns:c16="http://schemas.microsoft.com/office/drawing/2014/chart" uri="{C3380CC4-5D6E-409C-BE32-E72D297353CC}">
                <c16:uniqueId val="{00000000-D10B-4D02-94EF-89FB0107B72F}"/>
              </c:ext>
            </c:extLst>
          </c:dPt>
          <c:dPt>
            <c:idx val="1"/>
            <c:bubble3D val="0"/>
            <c:spPr>
              <a:noFill/>
              <a:ln>
                <a:solidFill>
                  <a:schemeClr val="bg1">
                    <a:lumMod val="75000"/>
                  </a:schemeClr>
                </a:solidFill>
              </a:ln>
            </c:spPr>
            <c:extLst>
              <c:ext xmlns:c16="http://schemas.microsoft.com/office/drawing/2014/chart" uri="{C3380CC4-5D6E-409C-BE32-E72D297353CC}">
                <c16:uniqueId val="{00000001-D10B-4D02-94EF-89FB0107B72F}"/>
              </c:ext>
            </c:extLst>
          </c:dPt>
          <c:dPt>
            <c:idx val="2"/>
            <c:bubble3D val="0"/>
            <c:spPr>
              <a:noFill/>
              <a:ln>
                <a:solidFill>
                  <a:schemeClr val="bg1">
                    <a:lumMod val="75000"/>
                  </a:schemeClr>
                </a:solidFill>
              </a:ln>
            </c:spPr>
            <c:extLst>
              <c:ext xmlns:c16="http://schemas.microsoft.com/office/drawing/2014/chart" uri="{C3380CC4-5D6E-409C-BE32-E72D297353CC}">
                <c16:uniqueId val="{00000003-8C8D-44C2-ABDB-7A7F6D046BC6}"/>
              </c:ext>
            </c:extLst>
          </c:dPt>
          <c:dPt>
            <c:idx val="3"/>
            <c:bubble3D val="0"/>
            <c:spPr>
              <a:noFill/>
              <a:ln>
                <a:solidFill>
                  <a:schemeClr val="bg1">
                    <a:lumMod val="75000"/>
                  </a:schemeClr>
                </a:solidFill>
              </a:ln>
            </c:spPr>
            <c:extLst>
              <c:ext xmlns:c16="http://schemas.microsoft.com/office/drawing/2014/chart" uri="{C3380CC4-5D6E-409C-BE32-E72D297353CC}">
                <c16:uniqueId val="{00000002-D10B-4D02-94EF-89FB0107B72F}"/>
              </c:ext>
            </c:extLst>
          </c:dPt>
          <c:dPt>
            <c:idx val="4"/>
            <c:bubble3D val="0"/>
            <c:spPr>
              <a:noFill/>
              <a:ln>
                <a:solidFill>
                  <a:schemeClr val="bg1">
                    <a:lumMod val="75000"/>
                  </a:schemeClr>
                </a:solidFill>
              </a:ln>
            </c:spPr>
            <c:extLst>
              <c:ext xmlns:c16="http://schemas.microsoft.com/office/drawing/2014/chart" uri="{C3380CC4-5D6E-409C-BE32-E72D297353CC}">
                <c16:uniqueId val="{00000004-8C8D-44C2-ABDB-7A7F6D046BC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B-4D02-94EF-89FB0107B72F}"/>
                </c:ext>
              </c:extLst>
            </c:dLbl>
            <c:numFmt formatCode="0%" sourceLinked="0"/>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3-D10B-4D02-94EF-89FB0107B72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0961865060985E-2"/>
          <c:y val="0.18349103294784538"/>
          <c:w val="0.56386675930214603"/>
          <c:h val="0.81650896705215459"/>
        </c:manualLayout>
      </c:layout>
      <c:doughnutChart>
        <c:varyColors val="1"/>
        <c:ser>
          <c:idx val="0"/>
          <c:order val="0"/>
          <c:tx>
            <c:strRef>
              <c:f>Sheet1!$B$1</c:f>
              <c:strCache>
                <c:ptCount val="1"/>
                <c:pt idx="0">
                  <c:v>Contribution to FICO score (%)</c:v>
                </c:pt>
              </c:strCache>
            </c:strRef>
          </c:tx>
          <c:spPr>
            <a:ln>
              <a:solidFill>
                <a:schemeClr val="bg1">
                  <a:lumMod val="75000"/>
                </a:schemeClr>
              </a:solidFill>
            </a:ln>
          </c:spPr>
          <c:dPt>
            <c:idx val="0"/>
            <c:bubble3D val="0"/>
            <c:spPr>
              <a:noFill/>
              <a:ln>
                <a:solidFill>
                  <a:schemeClr val="bg1">
                    <a:lumMod val="75000"/>
                  </a:schemeClr>
                </a:solidFill>
              </a:ln>
            </c:spPr>
            <c:extLst>
              <c:ext xmlns:c16="http://schemas.microsoft.com/office/drawing/2014/chart" uri="{C3380CC4-5D6E-409C-BE32-E72D297353CC}">
                <c16:uniqueId val="{00000000-E477-479A-BD49-31AFD0497313}"/>
              </c:ext>
            </c:extLst>
          </c:dPt>
          <c:dPt>
            <c:idx val="1"/>
            <c:bubble3D val="0"/>
            <c:spPr>
              <a:solidFill>
                <a:srgbClr val="6C92CA"/>
              </a:solidFill>
              <a:ln>
                <a:solidFill>
                  <a:schemeClr val="bg1">
                    <a:lumMod val="75000"/>
                  </a:schemeClr>
                </a:solidFill>
              </a:ln>
            </c:spPr>
            <c:extLst>
              <c:ext xmlns:c16="http://schemas.microsoft.com/office/drawing/2014/chart" uri="{C3380CC4-5D6E-409C-BE32-E72D297353CC}">
                <c16:uniqueId val="{00000002-E477-479A-BD49-31AFD0497313}"/>
              </c:ext>
            </c:extLst>
          </c:dPt>
          <c:dPt>
            <c:idx val="2"/>
            <c:bubble3D val="0"/>
            <c:spPr>
              <a:solidFill>
                <a:schemeClr val="accent3"/>
              </a:solidFill>
              <a:ln>
                <a:solidFill>
                  <a:schemeClr val="bg1">
                    <a:lumMod val="75000"/>
                  </a:schemeClr>
                </a:solidFill>
              </a:ln>
            </c:spPr>
            <c:extLst>
              <c:ext xmlns:c16="http://schemas.microsoft.com/office/drawing/2014/chart" uri="{C3380CC4-5D6E-409C-BE32-E72D297353CC}">
                <c16:uniqueId val="{00000004-E477-479A-BD49-31AFD0497313}"/>
              </c:ext>
            </c:extLst>
          </c:dPt>
          <c:dPt>
            <c:idx val="3"/>
            <c:bubble3D val="0"/>
            <c:spPr>
              <a:noFill/>
              <a:ln>
                <a:solidFill>
                  <a:schemeClr val="bg1">
                    <a:lumMod val="75000"/>
                  </a:schemeClr>
                </a:solidFill>
              </a:ln>
            </c:spPr>
            <c:extLst>
              <c:ext xmlns:c16="http://schemas.microsoft.com/office/drawing/2014/chart" uri="{C3380CC4-5D6E-409C-BE32-E72D297353CC}">
                <c16:uniqueId val="{00000006-E477-479A-BD49-31AFD0497313}"/>
              </c:ext>
            </c:extLst>
          </c:dPt>
          <c:dPt>
            <c:idx val="4"/>
            <c:bubble3D val="0"/>
            <c:spPr>
              <a:noFill/>
              <a:ln>
                <a:solidFill>
                  <a:schemeClr val="bg1">
                    <a:lumMod val="75000"/>
                  </a:schemeClr>
                </a:solidFill>
              </a:ln>
            </c:spPr>
            <c:extLst>
              <c:ext xmlns:c16="http://schemas.microsoft.com/office/drawing/2014/chart" uri="{C3380CC4-5D6E-409C-BE32-E72D297353CC}">
                <c16:uniqueId val="{00000008-E477-479A-BD49-31AFD0497313}"/>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77-479A-BD49-31AFD049731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77-479A-BD49-31AFD0497313}"/>
                </c:ext>
              </c:extLst>
            </c:dLbl>
            <c:numFmt formatCode="0%" sourceLinked="0"/>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9-E477-479A-BD49-31AFD049731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0961865060985E-2"/>
          <c:y val="0.18349103294784538"/>
          <c:w val="0.56386675930214603"/>
          <c:h val="0.81650896705215459"/>
        </c:manualLayout>
      </c:layout>
      <c:doughnutChart>
        <c:varyColors val="1"/>
        <c:ser>
          <c:idx val="0"/>
          <c:order val="0"/>
          <c:tx>
            <c:strRef>
              <c:f>Sheet1!$B$1</c:f>
              <c:strCache>
                <c:ptCount val="1"/>
                <c:pt idx="0">
                  <c:v>Contribution to FICO score (%)</c:v>
                </c:pt>
              </c:strCache>
            </c:strRef>
          </c:tx>
          <c:spPr>
            <a:ln>
              <a:solidFill>
                <a:schemeClr val="bg1">
                  <a:lumMod val="75000"/>
                </a:schemeClr>
              </a:solidFill>
            </a:ln>
          </c:spPr>
          <c:dPt>
            <c:idx val="0"/>
            <c:bubble3D val="0"/>
            <c:spPr>
              <a:noFill/>
              <a:ln>
                <a:solidFill>
                  <a:schemeClr val="bg1">
                    <a:lumMod val="75000"/>
                  </a:schemeClr>
                </a:solidFill>
              </a:ln>
            </c:spPr>
            <c:extLst>
              <c:ext xmlns:c16="http://schemas.microsoft.com/office/drawing/2014/chart" uri="{C3380CC4-5D6E-409C-BE32-E72D297353CC}">
                <c16:uniqueId val="{00000000-88F7-431A-828E-E238A3B8A67B}"/>
              </c:ext>
            </c:extLst>
          </c:dPt>
          <c:dPt>
            <c:idx val="1"/>
            <c:bubble3D val="0"/>
            <c:spPr>
              <a:noFill/>
              <a:ln>
                <a:solidFill>
                  <a:schemeClr val="bg1">
                    <a:lumMod val="75000"/>
                  </a:schemeClr>
                </a:solidFill>
              </a:ln>
            </c:spPr>
            <c:extLst>
              <c:ext xmlns:c16="http://schemas.microsoft.com/office/drawing/2014/chart" uri="{C3380CC4-5D6E-409C-BE32-E72D297353CC}">
                <c16:uniqueId val="{00000002-88F7-431A-828E-E238A3B8A67B}"/>
              </c:ext>
            </c:extLst>
          </c:dPt>
          <c:dPt>
            <c:idx val="2"/>
            <c:bubble3D val="0"/>
            <c:spPr>
              <a:noFill/>
              <a:ln>
                <a:solidFill>
                  <a:schemeClr val="bg1">
                    <a:lumMod val="75000"/>
                  </a:schemeClr>
                </a:solidFill>
              </a:ln>
            </c:spPr>
            <c:extLst>
              <c:ext xmlns:c16="http://schemas.microsoft.com/office/drawing/2014/chart" uri="{C3380CC4-5D6E-409C-BE32-E72D297353CC}">
                <c16:uniqueId val="{00000004-88F7-431A-828E-E238A3B8A67B}"/>
              </c:ext>
            </c:extLst>
          </c:dPt>
          <c:dPt>
            <c:idx val="3"/>
            <c:bubble3D val="0"/>
            <c:spPr>
              <a:solidFill>
                <a:srgbClr val="FFFF00"/>
              </a:solidFill>
              <a:ln>
                <a:solidFill>
                  <a:schemeClr val="bg1">
                    <a:lumMod val="75000"/>
                  </a:schemeClr>
                </a:solidFill>
              </a:ln>
            </c:spPr>
            <c:extLst>
              <c:ext xmlns:c16="http://schemas.microsoft.com/office/drawing/2014/chart" uri="{C3380CC4-5D6E-409C-BE32-E72D297353CC}">
                <c16:uniqueId val="{00000006-88F7-431A-828E-E238A3B8A67B}"/>
              </c:ext>
            </c:extLst>
          </c:dPt>
          <c:dPt>
            <c:idx val="4"/>
            <c:bubble3D val="0"/>
            <c:spPr>
              <a:solidFill>
                <a:schemeClr val="bg1">
                  <a:lumMod val="75000"/>
                </a:schemeClr>
              </a:solidFill>
              <a:ln>
                <a:solidFill>
                  <a:schemeClr val="bg1">
                    <a:lumMod val="75000"/>
                  </a:schemeClr>
                </a:solidFill>
              </a:ln>
            </c:spPr>
            <c:extLst>
              <c:ext xmlns:c16="http://schemas.microsoft.com/office/drawing/2014/chart" uri="{C3380CC4-5D6E-409C-BE32-E72D297353CC}">
                <c16:uniqueId val="{00000008-88F7-431A-828E-E238A3B8A67B}"/>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F7-431A-828E-E238A3B8A67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8F7-431A-828E-E238A3B8A67B}"/>
                </c:ext>
              </c:extLst>
            </c:dLbl>
            <c:numFmt formatCode="0%" sourceLinked="0"/>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Payment History</c:v>
                </c:pt>
                <c:pt idx="1">
                  <c:v>Amount of Debt</c:v>
                </c:pt>
                <c:pt idx="2">
                  <c:v>Length of History</c:v>
                </c:pt>
                <c:pt idx="3">
                  <c:v>New Credit</c:v>
                </c:pt>
                <c:pt idx="4">
                  <c:v>Credit Mix</c:v>
                </c:pt>
              </c:strCache>
            </c:str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9-88F7-431A-828E-E238A3B8A67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0219179348315188"/>
          <c:y val="0.21883004576889636"/>
          <c:w val="0.80674771532881906"/>
          <c:h val="0.66022423946999009"/>
        </c:manualLayout>
      </c:layout>
      <c:bar3DChart>
        <c:barDir val="col"/>
        <c:grouping val="clustered"/>
        <c:varyColors val="0"/>
        <c:ser>
          <c:idx val="0"/>
          <c:order val="0"/>
          <c:tx>
            <c:strRef>
              <c:f>Sheet1!$B$1</c:f>
              <c:strCache>
                <c:ptCount val="1"/>
                <c:pt idx="0">
                  <c:v>Growth</c:v>
                </c:pt>
              </c:strCache>
            </c:strRef>
          </c:tx>
          <c:spPr>
            <a:solidFill>
              <a:srgbClr val="0070C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SP 500</c:v>
                </c:pt>
                <c:pt idx="1">
                  <c:v>R2000</c:v>
                </c:pt>
                <c:pt idx="2">
                  <c:v>EAFE</c:v>
                </c:pt>
                <c:pt idx="3">
                  <c:v>Emerg. Mkts</c:v>
                </c:pt>
                <c:pt idx="4">
                  <c:v>Corporate Bonds</c:v>
                </c:pt>
                <c:pt idx="5">
                  <c:v>Aggregate Bonds</c:v>
                </c:pt>
                <c:pt idx="6">
                  <c:v>Cash</c:v>
                </c:pt>
              </c:strCache>
            </c:strRef>
          </c:cat>
          <c:val>
            <c:numRef>
              <c:f>Sheet1!$B$2:$B$8</c:f>
              <c:numCache>
                <c:formatCode>General</c:formatCode>
                <c:ptCount val="7"/>
                <c:pt idx="0">
                  <c:v>9.5000000000000001E-2</c:v>
                </c:pt>
                <c:pt idx="1">
                  <c:v>9.5000000000000001E-2</c:v>
                </c:pt>
                <c:pt idx="2">
                  <c:v>3.5000000000000003E-2</c:v>
                </c:pt>
                <c:pt idx="3">
                  <c:v>4.4999999999999998E-2</c:v>
                </c:pt>
              </c:numCache>
            </c:numRef>
          </c:val>
          <c:extLst>
            <c:ext xmlns:c16="http://schemas.microsoft.com/office/drawing/2014/chart" uri="{C3380CC4-5D6E-409C-BE32-E72D297353CC}">
              <c16:uniqueId val="{00000000-AD3A-4FF2-A5C4-043CEB1D68D7}"/>
            </c:ext>
          </c:extLst>
        </c:ser>
        <c:ser>
          <c:idx val="1"/>
          <c:order val="1"/>
          <c:tx>
            <c:strRef>
              <c:f>Sheet1!$C$1</c:f>
              <c:strCache>
                <c:ptCount val="1"/>
                <c:pt idx="0">
                  <c:v>Defensive</c:v>
                </c:pt>
              </c:strCache>
            </c:strRef>
          </c:tx>
          <c:spPr>
            <a:solidFill>
              <a:srgbClr val="52E4E1"/>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SP 500</c:v>
                </c:pt>
                <c:pt idx="1">
                  <c:v>R2000</c:v>
                </c:pt>
                <c:pt idx="2">
                  <c:v>EAFE</c:v>
                </c:pt>
                <c:pt idx="3">
                  <c:v>Emerg. Mkts</c:v>
                </c:pt>
                <c:pt idx="4">
                  <c:v>Corporate Bonds</c:v>
                </c:pt>
                <c:pt idx="5">
                  <c:v>Aggregate Bonds</c:v>
                </c:pt>
                <c:pt idx="6">
                  <c:v>Cash</c:v>
                </c:pt>
              </c:strCache>
            </c:strRef>
          </c:cat>
          <c:val>
            <c:numRef>
              <c:f>Sheet1!$C$2:$C$8</c:f>
              <c:numCache>
                <c:formatCode>General</c:formatCode>
                <c:ptCount val="7"/>
                <c:pt idx="4">
                  <c:v>5.3999999999999999E-2</c:v>
                </c:pt>
                <c:pt idx="5">
                  <c:v>3.3000000000000002E-2</c:v>
                </c:pt>
                <c:pt idx="6">
                  <c:v>0.01</c:v>
                </c:pt>
              </c:numCache>
            </c:numRef>
          </c:val>
          <c:extLst>
            <c:ext xmlns:c16="http://schemas.microsoft.com/office/drawing/2014/chart" uri="{C3380CC4-5D6E-409C-BE32-E72D297353CC}">
              <c16:uniqueId val="{00000001-AD3A-4FF2-A5C4-043CEB1D68D7}"/>
            </c:ext>
          </c:extLst>
        </c:ser>
        <c:dLbls>
          <c:showLegendKey val="0"/>
          <c:showVal val="0"/>
          <c:showCatName val="0"/>
          <c:showSerName val="0"/>
          <c:showPercent val="0"/>
          <c:showBubbleSize val="0"/>
        </c:dLbls>
        <c:gapWidth val="150"/>
        <c:shape val="box"/>
        <c:axId val="192816640"/>
        <c:axId val="192818176"/>
        <c:axId val="0"/>
      </c:bar3DChart>
      <c:catAx>
        <c:axId val="192816640"/>
        <c:scaling>
          <c:orientation val="minMax"/>
        </c:scaling>
        <c:delete val="0"/>
        <c:axPos val="b"/>
        <c:numFmt formatCode="0.0%" sourceLinked="0"/>
        <c:majorTickMark val="out"/>
        <c:minorTickMark val="none"/>
        <c:tickLblPos val="low"/>
        <c:txPr>
          <a:bodyPr/>
          <a:lstStyle/>
          <a:p>
            <a:pPr>
              <a:defRPr sz="800" baseline="0"/>
            </a:pPr>
            <a:endParaRPr lang="en-US"/>
          </a:p>
        </c:txPr>
        <c:crossAx val="192818176"/>
        <c:crosses val="autoZero"/>
        <c:auto val="1"/>
        <c:lblAlgn val="ctr"/>
        <c:lblOffset val="100"/>
        <c:noMultiLvlLbl val="0"/>
      </c:catAx>
      <c:valAx>
        <c:axId val="192818176"/>
        <c:scaling>
          <c:orientation val="minMax"/>
        </c:scaling>
        <c:delete val="0"/>
        <c:axPos val="l"/>
        <c:majorGridlines/>
        <c:numFmt formatCode="0.0%" sourceLinked="0"/>
        <c:majorTickMark val="out"/>
        <c:minorTickMark val="none"/>
        <c:tickLblPos val="nextTo"/>
        <c:txPr>
          <a:bodyPr/>
          <a:lstStyle/>
          <a:p>
            <a:pPr>
              <a:defRPr sz="1400"/>
            </a:pPr>
            <a:endParaRPr lang="en-US"/>
          </a:p>
        </c:txPr>
        <c:crossAx val="192816640"/>
        <c:crosses val="autoZero"/>
        <c:crossBetween val="between"/>
        <c:majorUnit val="2.0000000000000004E-2"/>
      </c:valAx>
    </c:plotArea>
    <c:legend>
      <c:legendPos val="r"/>
      <c:layout>
        <c:manualLayout>
          <c:xMode val="edge"/>
          <c:yMode val="edge"/>
          <c:x val="0.3440123251273125"/>
          <c:y val="0.19389912094659359"/>
          <c:w val="0.40806522732010231"/>
          <c:h val="0.210641444209717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6DBDE-413A-4046-8082-FD054FD71BBA}"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US"/>
        </a:p>
      </dgm:t>
    </dgm:pt>
    <dgm:pt modelId="{03B988F9-D7A1-4DE0-8FD0-F6E3EFC88B5C}">
      <dgm:prSet phldrT="[Text]" custT="1"/>
      <dgm:spPr>
        <a:solidFill>
          <a:schemeClr val="accent2">
            <a:lumMod val="75000"/>
          </a:schemeClr>
        </a:solidFill>
      </dgm:spPr>
      <dgm:t>
        <a:bodyPr/>
        <a:lstStyle/>
        <a:p>
          <a:r>
            <a:rPr lang="en-US" sz="3600" dirty="0"/>
            <a:t>Live with Less</a:t>
          </a:r>
        </a:p>
      </dgm:t>
    </dgm:pt>
    <dgm:pt modelId="{4CC3456D-E5D9-4E65-8D43-C679E3FD3D1F}" type="parTrans" cxnId="{F865ED39-857E-487A-884A-538E92196009}">
      <dgm:prSet/>
      <dgm:spPr/>
      <dgm:t>
        <a:bodyPr/>
        <a:lstStyle/>
        <a:p>
          <a:endParaRPr lang="en-US"/>
        </a:p>
      </dgm:t>
    </dgm:pt>
    <dgm:pt modelId="{64BC6C08-E228-4E48-9D8D-ACC259A1879C}" type="sibTrans" cxnId="{F865ED39-857E-487A-884A-538E92196009}">
      <dgm:prSet/>
      <dgm:spPr/>
      <dgm:t>
        <a:bodyPr/>
        <a:lstStyle/>
        <a:p>
          <a:endParaRPr lang="en-US"/>
        </a:p>
      </dgm:t>
    </dgm:pt>
    <dgm:pt modelId="{E7FE1BBE-E518-417C-9C1B-7640B6573750}">
      <dgm:prSet phldrT="[Text]"/>
      <dgm:spPr>
        <a:solidFill>
          <a:schemeClr val="accent2">
            <a:lumMod val="75000"/>
          </a:schemeClr>
        </a:solidFill>
      </dgm:spPr>
      <dgm:t>
        <a:bodyPr/>
        <a:lstStyle/>
        <a:p>
          <a:r>
            <a:rPr lang="en-US" dirty="0"/>
            <a:t>Budgeting</a:t>
          </a:r>
        </a:p>
      </dgm:t>
    </dgm:pt>
    <dgm:pt modelId="{3A748ACD-5408-40DC-85A9-8418ED384176}" type="parTrans" cxnId="{4D0F2D3A-69D4-472A-90FF-C4E94AA17762}">
      <dgm:prSet/>
      <dgm:spPr/>
      <dgm:t>
        <a:bodyPr/>
        <a:lstStyle/>
        <a:p>
          <a:endParaRPr lang="en-US"/>
        </a:p>
      </dgm:t>
    </dgm:pt>
    <dgm:pt modelId="{6A50A6E8-A9B0-4AF7-A0DA-5F15FB9D854B}" type="sibTrans" cxnId="{4D0F2D3A-69D4-472A-90FF-C4E94AA17762}">
      <dgm:prSet/>
      <dgm:spPr/>
      <dgm:t>
        <a:bodyPr/>
        <a:lstStyle/>
        <a:p>
          <a:endParaRPr lang="en-US"/>
        </a:p>
      </dgm:t>
    </dgm:pt>
    <dgm:pt modelId="{385B0C33-70E5-4F62-848F-54706739212E}">
      <dgm:prSet phldrT="[Text]"/>
      <dgm:spPr>
        <a:solidFill>
          <a:schemeClr val="accent2">
            <a:lumMod val="75000"/>
          </a:schemeClr>
        </a:solidFill>
      </dgm:spPr>
      <dgm:t>
        <a:bodyPr/>
        <a:lstStyle/>
        <a:p>
          <a:r>
            <a:rPr lang="en-US" dirty="0"/>
            <a:t>Pay Yourself First</a:t>
          </a:r>
        </a:p>
      </dgm:t>
    </dgm:pt>
    <dgm:pt modelId="{67BC8E4C-14F7-4F73-9529-C4D2D33012CC}" type="parTrans" cxnId="{337BBE24-190F-4C8C-9866-16D239FFC4D1}">
      <dgm:prSet/>
      <dgm:spPr/>
      <dgm:t>
        <a:bodyPr/>
        <a:lstStyle/>
        <a:p>
          <a:endParaRPr lang="en-US"/>
        </a:p>
      </dgm:t>
    </dgm:pt>
    <dgm:pt modelId="{FDC090CD-2A90-4A77-BB2A-5333EBA78267}" type="sibTrans" cxnId="{337BBE24-190F-4C8C-9866-16D239FFC4D1}">
      <dgm:prSet/>
      <dgm:spPr/>
      <dgm:t>
        <a:bodyPr/>
        <a:lstStyle/>
        <a:p>
          <a:endParaRPr lang="en-US"/>
        </a:p>
      </dgm:t>
    </dgm:pt>
    <dgm:pt modelId="{FED7D956-D4FD-4D86-ACC9-DF690BC803BF}">
      <dgm:prSet phldrT="[Text]"/>
      <dgm:spPr>
        <a:solidFill>
          <a:schemeClr val="accent2">
            <a:lumMod val="75000"/>
          </a:schemeClr>
        </a:solidFill>
      </dgm:spPr>
      <dgm:t>
        <a:bodyPr/>
        <a:lstStyle/>
        <a:p>
          <a:r>
            <a:rPr lang="en-US" dirty="0"/>
            <a:t>Spending</a:t>
          </a:r>
        </a:p>
      </dgm:t>
    </dgm:pt>
    <dgm:pt modelId="{CC78CC98-BE4E-416D-BB90-A09A79E388F3}" type="parTrans" cxnId="{3DC5CAC7-A0B2-4A30-A9B7-BFCE9DE5B944}">
      <dgm:prSet/>
      <dgm:spPr/>
      <dgm:t>
        <a:bodyPr/>
        <a:lstStyle/>
        <a:p>
          <a:endParaRPr lang="en-US"/>
        </a:p>
      </dgm:t>
    </dgm:pt>
    <dgm:pt modelId="{A927868A-97BB-425E-B664-23616AB203BF}" type="sibTrans" cxnId="{3DC5CAC7-A0B2-4A30-A9B7-BFCE9DE5B944}">
      <dgm:prSet/>
      <dgm:spPr/>
      <dgm:t>
        <a:bodyPr/>
        <a:lstStyle/>
        <a:p>
          <a:endParaRPr lang="en-US"/>
        </a:p>
      </dgm:t>
    </dgm:pt>
    <dgm:pt modelId="{2ECD407D-BC3F-42EE-9849-C6A631168C3B}" type="pres">
      <dgm:prSet presAssocID="{54B6DBDE-413A-4046-8082-FD054FD71BBA}" presName="hierChild1" presStyleCnt="0">
        <dgm:presLayoutVars>
          <dgm:orgChart val="1"/>
          <dgm:chPref val="1"/>
          <dgm:dir/>
          <dgm:animOne val="branch"/>
          <dgm:animLvl val="lvl"/>
          <dgm:resizeHandles/>
        </dgm:presLayoutVars>
      </dgm:prSet>
      <dgm:spPr/>
    </dgm:pt>
    <dgm:pt modelId="{C7A43EAB-7365-4324-B564-667E9BDDA02E}" type="pres">
      <dgm:prSet presAssocID="{03B988F9-D7A1-4DE0-8FD0-F6E3EFC88B5C}" presName="hierRoot1" presStyleCnt="0">
        <dgm:presLayoutVars>
          <dgm:hierBranch val="init"/>
        </dgm:presLayoutVars>
      </dgm:prSet>
      <dgm:spPr/>
    </dgm:pt>
    <dgm:pt modelId="{BBEA03B1-46B9-4664-B22F-0AFBE1071219}" type="pres">
      <dgm:prSet presAssocID="{03B988F9-D7A1-4DE0-8FD0-F6E3EFC88B5C}" presName="rootComposite1" presStyleCnt="0"/>
      <dgm:spPr/>
    </dgm:pt>
    <dgm:pt modelId="{961ECB46-4572-4497-BB92-B8FA90555763}" type="pres">
      <dgm:prSet presAssocID="{03B988F9-D7A1-4DE0-8FD0-F6E3EFC88B5C}" presName="rootText1" presStyleLbl="node0" presStyleIdx="0" presStyleCnt="1" custScaleX="254715" custScaleY="86030">
        <dgm:presLayoutVars>
          <dgm:chPref val="3"/>
        </dgm:presLayoutVars>
      </dgm:prSet>
      <dgm:spPr/>
    </dgm:pt>
    <dgm:pt modelId="{EC0BCDF8-8377-405F-B5B0-114D2806A158}" type="pres">
      <dgm:prSet presAssocID="{03B988F9-D7A1-4DE0-8FD0-F6E3EFC88B5C}" presName="rootConnector1" presStyleLbl="node1" presStyleIdx="0" presStyleCnt="0"/>
      <dgm:spPr/>
    </dgm:pt>
    <dgm:pt modelId="{65EDF0BB-1259-4F56-8667-9EFEEF86F7E9}" type="pres">
      <dgm:prSet presAssocID="{03B988F9-D7A1-4DE0-8FD0-F6E3EFC88B5C}" presName="hierChild2" presStyleCnt="0"/>
      <dgm:spPr/>
    </dgm:pt>
    <dgm:pt modelId="{7EC5F42E-26C1-48C3-A404-AA3187A38592}" type="pres">
      <dgm:prSet presAssocID="{3A748ACD-5408-40DC-85A9-8418ED384176}" presName="Name37" presStyleLbl="parChTrans1D2" presStyleIdx="0" presStyleCnt="3"/>
      <dgm:spPr/>
    </dgm:pt>
    <dgm:pt modelId="{EC8405D7-1583-4C1C-B90C-EB3C0B136BEB}" type="pres">
      <dgm:prSet presAssocID="{E7FE1BBE-E518-417C-9C1B-7640B6573750}" presName="hierRoot2" presStyleCnt="0">
        <dgm:presLayoutVars>
          <dgm:hierBranch val="init"/>
        </dgm:presLayoutVars>
      </dgm:prSet>
      <dgm:spPr/>
    </dgm:pt>
    <dgm:pt modelId="{D0CCD06F-6CAD-41CD-9C89-2DBC1C9AFF82}" type="pres">
      <dgm:prSet presAssocID="{E7FE1BBE-E518-417C-9C1B-7640B6573750}" presName="rootComposite" presStyleCnt="0"/>
      <dgm:spPr/>
    </dgm:pt>
    <dgm:pt modelId="{F4DB5608-C4C9-4777-A7BF-D2DC0635BE78}" type="pres">
      <dgm:prSet presAssocID="{E7FE1BBE-E518-417C-9C1B-7640B6573750}" presName="rootText" presStyleLbl="node2" presStyleIdx="0" presStyleCnt="3">
        <dgm:presLayoutVars>
          <dgm:chPref val="3"/>
        </dgm:presLayoutVars>
      </dgm:prSet>
      <dgm:spPr/>
    </dgm:pt>
    <dgm:pt modelId="{719FFE25-71DC-4903-9DED-0C7E3613E952}" type="pres">
      <dgm:prSet presAssocID="{E7FE1BBE-E518-417C-9C1B-7640B6573750}" presName="rootConnector" presStyleLbl="node2" presStyleIdx="0" presStyleCnt="3"/>
      <dgm:spPr/>
    </dgm:pt>
    <dgm:pt modelId="{9340D1FD-4D8C-4631-9626-B51073521B52}" type="pres">
      <dgm:prSet presAssocID="{E7FE1BBE-E518-417C-9C1B-7640B6573750}" presName="hierChild4" presStyleCnt="0"/>
      <dgm:spPr/>
    </dgm:pt>
    <dgm:pt modelId="{5B818EC0-65A0-4CE7-AD73-0BAB37118F94}" type="pres">
      <dgm:prSet presAssocID="{E7FE1BBE-E518-417C-9C1B-7640B6573750}" presName="hierChild5" presStyleCnt="0"/>
      <dgm:spPr/>
    </dgm:pt>
    <dgm:pt modelId="{202852B4-4C70-4217-AAAF-1199FD751F7C}" type="pres">
      <dgm:prSet presAssocID="{67BC8E4C-14F7-4F73-9529-C4D2D33012CC}" presName="Name37" presStyleLbl="parChTrans1D2" presStyleIdx="1" presStyleCnt="3"/>
      <dgm:spPr/>
    </dgm:pt>
    <dgm:pt modelId="{8C7509E9-0626-43EE-B01D-BCF5C83EA7B5}" type="pres">
      <dgm:prSet presAssocID="{385B0C33-70E5-4F62-848F-54706739212E}" presName="hierRoot2" presStyleCnt="0">
        <dgm:presLayoutVars>
          <dgm:hierBranch val="init"/>
        </dgm:presLayoutVars>
      </dgm:prSet>
      <dgm:spPr/>
    </dgm:pt>
    <dgm:pt modelId="{1FFCD164-91C3-44C7-B254-E656B130C2B5}" type="pres">
      <dgm:prSet presAssocID="{385B0C33-70E5-4F62-848F-54706739212E}" presName="rootComposite" presStyleCnt="0"/>
      <dgm:spPr/>
    </dgm:pt>
    <dgm:pt modelId="{4D55CC18-6A61-4684-AF3F-C5D99EEC75CD}" type="pres">
      <dgm:prSet presAssocID="{385B0C33-70E5-4F62-848F-54706739212E}" presName="rootText" presStyleLbl="node2" presStyleIdx="1" presStyleCnt="3">
        <dgm:presLayoutVars>
          <dgm:chPref val="3"/>
        </dgm:presLayoutVars>
      </dgm:prSet>
      <dgm:spPr/>
    </dgm:pt>
    <dgm:pt modelId="{E87D351A-D4B4-4F7A-BABC-BAFA476811AF}" type="pres">
      <dgm:prSet presAssocID="{385B0C33-70E5-4F62-848F-54706739212E}" presName="rootConnector" presStyleLbl="node2" presStyleIdx="1" presStyleCnt="3"/>
      <dgm:spPr/>
    </dgm:pt>
    <dgm:pt modelId="{23ED338D-A067-45E8-8EFE-5AB24C4CD132}" type="pres">
      <dgm:prSet presAssocID="{385B0C33-70E5-4F62-848F-54706739212E}" presName="hierChild4" presStyleCnt="0"/>
      <dgm:spPr/>
    </dgm:pt>
    <dgm:pt modelId="{16E7C58B-AB5F-4C06-A42A-9E230EAB4488}" type="pres">
      <dgm:prSet presAssocID="{385B0C33-70E5-4F62-848F-54706739212E}" presName="hierChild5" presStyleCnt="0"/>
      <dgm:spPr/>
    </dgm:pt>
    <dgm:pt modelId="{146B97D8-4CE2-465D-8B23-D3DCB6B93310}" type="pres">
      <dgm:prSet presAssocID="{CC78CC98-BE4E-416D-BB90-A09A79E388F3}" presName="Name37" presStyleLbl="parChTrans1D2" presStyleIdx="2" presStyleCnt="3"/>
      <dgm:spPr/>
    </dgm:pt>
    <dgm:pt modelId="{6B7B4715-5D3E-4061-9413-34BCBB5195D3}" type="pres">
      <dgm:prSet presAssocID="{FED7D956-D4FD-4D86-ACC9-DF690BC803BF}" presName="hierRoot2" presStyleCnt="0">
        <dgm:presLayoutVars>
          <dgm:hierBranch val="init"/>
        </dgm:presLayoutVars>
      </dgm:prSet>
      <dgm:spPr/>
    </dgm:pt>
    <dgm:pt modelId="{937C8C24-58E7-469E-8CDA-4B7EFF24D740}" type="pres">
      <dgm:prSet presAssocID="{FED7D956-D4FD-4D86-ACC9-DF690BC803BF}" presName="rootComposite" presStyleCnt="0"/>
      <dgm:spPr/>
    </dgm:pt>
    <dgm:pt modelId="{DF96E687-31F5-47C6-8FE8-FBEBCC95DFE6}" type="pres">
      <dgm:prSet presAssocID="{FED7D956-D4FD-4D86-ACC9-DF690BC803BF}" presName="rootText" presStyleLbl="node2" presStyleIdx="2" presStyleCnt="3">
        <dgm:presLayoutVars>
          <dgm:chPref val="3"/>
        </dgm:presLayoutVars>
      </dgm:prSet>
      <dgm:spPr/>
    </dgm:pt>
    <dgm:pt modelId="{01C33F50-6937-4321-90BF-EEAAAEE4DAAD}" type="pres">
      <dgm:prSet presAssocID="{FED7D956-D4FD-4D86-ACC9-DF690BC803BF}" presName="rootConnector" presStyleLbl="node2" presStyleIdx="2" presStyleCnt="3"/>
      <dgm:spPr/>
    </dgm:pt>
    <dgm:pt modelId="{917A54B8-233D-4192-ACA7-1305E42F113F}" type="pres">
      <dgm:prSet presAssocID="{FED7D956-D4FD-4D86-ACC9-DF690BC803BF}" presName="hierChild4" presStyleCnt="0"/>
      <dgm:spPr/>
    </dgm:pt>
    <dgm:pt modelId="{730206AC-54F8-45B3-A011-C1A43B0929C0}" type="pres">
      <dgm:prSet presAssocID="{FED7D956-D4FD-4D86-ACC9-DF690BC803BF}" presName="hierChild5" presStyleCnt="0"/>
      <dgm:spPr/>
    </dgm:pt>
    <dgm:pt modelId="{BFA3C84B-6F6D-43C5-83FE-5347C1FC815F}" type="pres">
      <dgm:prSet presAssocID="{03B988F9-D7A1-4DE0-8FD0-F6E3EFC88B5C}" presName="hierChild3" presStyleCnt="0"/>
      <dgm:spPr/>
    </dgm:pt>
  </dgm:ptLst>
  <dgm:cxnLst>
    <dgm:cxn modelId="{47AC6822-3890-4207-9E84-9C2FD84615DB}" type="presOf" srcId="{385B0C33-70E5-4F62-848F-54706739212E}" destId="{4D55CC18-6A61-4684-AF3F-C5D99EEC75CD}" srcOrd="0" destOrd="0" presId="urn:microsoft.com/office/officeart/2005/8/layout/orgChart1"/>
    <dgm:cxn modelId="{6FCF1424-FFB3-4ED0-BBDD-E764D6634085}" type="presOf" srcId="{54B6DBDE-413A-4046-8082-FD054FD71BBA}" destId="{2ECD407D-BC3F-42EE-9849-C6A631168C3B}" srcOrd="0" destOrd="0" presId="urn:microsoft.com/office/officeart/2005/8/layout/orgChart1"/>
    <dgm:cxn modelId="{337BBE24-190F-4C8C-9866-16D239FFC4D1}" srcId="{03B988F9-D7A1-4DE0-8FD0-F6E3EFC88B5C}" destId="{385B0C33-70E5-4F62-848F-54706739212E}" srcOrd="1" destOrd="0" parTransId="{67BC8E4C-14F7-4F73-9529-C4D2D33012CC}" sibTransId="{FDC090CD-2A90-4A77-BB2A-5333EBA78267}"/>
    <dgm:cxn modelId="{BACCF22C-7556-462B-A32D-FFBB67F63534}" type="presOf" srcId="{FED7D956-D4FD-4D86-ACC9-DF690BC803BF}" destId="{01C33F50-6937-4321-90BF-EEAAAEE4DAAD}" srcOrd="1" destOrd="0" presId="urn:microsoft.com/office/officeart/2005/8/layout/orgChart1"/>
    <dgm:cxn modelId="{4E665932-FF77-425F-BEC6-1204C076A4E1}" type="presOf" srcId="{CC78CC98-BE4E-416D-BB90-A09A79E388F3}" destId="{146B97D8-4CE2-465D-8B23-D3DCB6B93310}" srcOrd="0" destOrd="0" presId="urn:microsoft.com/office/officeart/2005/8/layout/orgChart1"/>
    <dgm:cxn modelId="{CEAECD32-AAC0-4F17-B66A-B98A5BF76E49}" type="presOf" srcId="{E7FE1BBE-E518-417C-9C1B-7640B6573750}" destId="{719FFE25-71DC-4903-9DED-0C7E3613E952}" srcOrd="1" destOrd="0" presId="urn:microsoft.com/office/officeart/2005/8/layout/orgChart1"/>
    <dgm:cxn modelId="{6E215634-A4DA-46C9-B99D-3B4E58DC738C}" type="presOf" srcId="{385B0C33-70E5-4F62-848F-54706739212E}" destId="{E87D351A-D4B4-4F7A-BABC-BAFA476811AF}" srcOrd="1" destOrd="0" presId="urn:microsoft.com/office/officeart/2005/8/layout/orgChart1"/>
    <dgm:cxn modelId="{F865ED39-857E-487A-884A-538E92196009}" srcId="{54B6DBDE-413A-4046-8082-FD054FD71BBA}" destId="{03B988F9-D7A1-4DE0-8FD0-F6E3EFC88B5C}" srcOrd="0" destOrd="0" parTransId="{4CC3456D-E5D9-4E65-8D43-C679E3FD3D1F}" sibTransId="{64BC6C08-E228-4E48-9D8D-ACC259A1879C}"/>
    <dgm:cxn modelId="{4D0F2D3A-69D4-472A-90FF-C4E94AA17762}" srcId="{03B988F9-D7A1-4DE0-8FD0-F6E3EFC88B5C}" destId="{E7FE1BBE-E518-417C-9C1B-7640B6573750}" srcOrd="0" destOrd="0" parTransId="{3A748ACD-5408-40DC-85A9-8418ED384176}" sibTransId="{6A50A6E8-A9B0-4AF7-A0DA-5F15FB9D854B}"/>
    <dgm:cxn modelId="{6783AB8F-DA88-4246-BB69-F15034D8F7F6}" type="presOf" srcId="{3A748ACD-5408-40DC-85A9-8418ED384176}" destId="{7EC5F42E-26C1-48C3-A404-AA3187A38592}" srcOrd="0" destOrd="0" presId="urn:microsoft.com/office/officeart/2005/8/layout/orgChart1"/>
    <dgm:cxn modelId="{B4986DAE-8DBE-437D-85C7-F6A0FD5F2BBF}" type="presOf" srcId="{03B988F9-D7A1-4DE0-8FD0-F6E3EFC88B5C}" destId="{EC0BCDF8-8377-405F-B5B0-114D2806A158}" srcOrd="1" destOrd="0" presId="urn:microsoft.com/office/officeart/2005/8/layout/orgChart1"/>
    <dgm:cxn modelId="{9E1259C4-ECED-434F-933D-8E9D69D52C9C}" type="presOf" srcId="{67BC8E4C-14F7-4F73-9529-C4D2D33012CC}" destId="{202852B4-4C70-4217-AAAF-1199FD751F7C}" srcOrd="0" destOrd="0" presId="urn:microsoft.com/office/officeart/2005/8/layout/orgChart1"/>
    <dgm:cxn modelId="{3DC5CAC7-A0B2-4A30-A9B7-BFCE9DE5B944}" srcId="{03B988F9-D7A1-4DE0-8FD0-F6E3EFC88B5C}" destId="{FED7D956-D4FD-4D86-ACC9-DF690BC803BF}" srcOrd="2" destOrd="0" parTransId="{CC78CC98-BE4E-416D-BB90-A09A79E388F3}" sibTransId="{A927868A-97BB-425E-B664-23616AB203BF}"/>
    <dgm:cxn modelId="{9763C8D8-1022-408F-B956-A3D9A1D184D0}" type="presOf" srcId="{E7FE1BBE-E518-417C-9C1B-7640B6573750}" destId="{F4DB5608-C4C9-4777-A7BF-D2DC0635BE78}" srcOrd="0" destOrd="0" presId="urn:microsoft.com/office/officeart/2005/8/layout/orgChart1"/>
    <dgm:cxn modelId="{008854E7-696B-42EB-B994-A67101BDD061}" type="presOf" srcId="{FED7D956-D4FD-4D86-ACC9-DF690BC803BF}" destId="{DF96E687-31F5-47C6-8FE8-FBEBCC95DFE6}" srcOrd="0" destOrd="0" presId="urn:microsoft.com/office/officeart/2005/8/layout/orgChart1"/>
    <dgm:cxn modelId="{EBB30BF1-AC7E-48F6-B1EC-2FF2D41E8F98}" type="presOf" srcId="{03B988F9-D7A1-4DE0-8FD0-F6E3EFC88B5C}" destId="{961ECB46-4572-4497-BB92-B8FA90555763}" srcOrd="0" destOrd="0" presId="urn:microsoft.com/office/officeart/2005/8/layout/orgChart1"/>
    <dgm:cxn modelId="{1C685C8D-4166-43A5-8F4F-53F2919642CF}" type="presParOf" srcId="{2ECD407D-BC3F-42EE-9849-C6A631168C3B}" destId="{C7A43EAB-7365-4324-B564-667E9BDDA02E}" srcOrd="0" destOrd="0" presId="urn:microsoft.com/office/officeart/2005/8/layout/orgChart1"/>
    <dgm:cxn modelId="{5BE33B45-80A7-444E-AC9B-5A7282563FC2}" type="presParOf" srcId="{C7A43EAB-7365-4324-B564-667E9BDDA02E}" destId="{BBEA03B1-46B9-4664-B22F-0AFBE1071219}" srcOrd="0" destOrd="0" presId="urn:microsoft.com/office/officeart/2005/8/layout/orgChart1"/>
    <dgm:cxn modelId="{4D0F48CD-67B6-44AD-B435-862794CE6D44}" type="presParOf" srcId="{BBEA03B1-46B9-4664-B22F-0AFBE1071219}" destId="{961ECB46-4572-4497-BB92-B8FA90555763}" srcOrd="0" destOrd="0" presId="urn:microsoft.com/office/officeart/2005/8/layout/orgChart1"/>
    <dgm:cxn modelId="{1595FA74-6320-4399-A8AD-2B962AB1DF94}" type="presParOf" srcId="{BBEA03B1-46B9-4664-B22F-0AFBE1071219}" destId="{EC0BCDF8-8377-405F-B5B0-114D2806A158}" srcOrd="1" destOrd="0" presId="urn:microsoft.com/office/officeart/2005/8/layout/orgChart1"/>
    <dgm:cxn modelId="{761A9A49-45E8-441F-9855-99AC5F0DB940}" type="presParOf" srcId="{C7A43EAB-7365-4324-B564-667E9BDDA02E}" destId="{65EDF0BB-1259-4F56-8667-9EFEEF86F7E9}" srcOrd="1" destOrd="0" presId="urn:microsoft.com/office/officeart/2005/8/layout/orgChart1"/>
    <dgm:cxn modelId="{940F102C-5F68-41F0-B969-4E07AEFE208E}" type="presParOf" srcId="{65EDF0BB-1259-4F56-8667-9EFEEF86F7E9}" destId="{7EC5F42E-26C1-48C3-A404-AA3187A38592}" srcOrd="0" destOrd="0" presId="urn:microsoft.com/office/officeart/2005/8/layout/orgChart1"/>
    <dgm:cxn modelId="{747C7DFC-635E-4035-A611-F6F0659F1E55}" type="presParOf" srcId="{65EDF0BB-1259-4F56-8667-9EFEEF86F7E9}" destId="{EC8405D7-1583-4C1C-B90C-EB3C0B136BEB}" srcOrd="1" destOrd="0" presId="urn:microsoft.com/office/officeart/2005/8/layout/orgChart1"/>
    <dgm:cxn modelId="{82A4F3A5-9071-4D46-AC03-2ACA22098193}" type="presParOf" srcId="{EC8405D7-1583-4C1C-B90C-EB3C0B136BEB}" destId="{D0CCD06F-6CAD-41CD-9C89-2DBC1C9AFF82}" srcOrd="0" destOrd="0" presId="urn:microsoft.com/office/officeart/2005/8/layout/orgChart1"/>
    <dgm:cxn modelId="{0B626182-05F7-4C26-913E-4F3E260C54D1}" type="presParOf" srcId="{D0CCD06F-6CAD-41CD-9C89-2DBC1C9AFF82}" destId="{F4DB5608-C4C9-4777-A7BF-D2DC0635BE78}" srcOrd="0" destOrd="0" presId="urn:microsoft.com/office/officeart/2005/8/layout/orgChart1"/>
    <dgm:cxn modelId="{D2B90A5D-1994-4B10-8E17-93EDA80F8793}" type="presParOf" srcId="{D0CCD06F-6CAD-41CD-9C89-2DBC1C9AFF82}" destId="{719FFE25-71DC-4903-9DED-0C7E3613E952}" srcOrd="1" destOrd="0" presId="urn:microsoft.com/office/officeart/2005/8/layout/orgChart1"/>
    <dgm:cxn modelId="{9F87FAEF-12A8-4462-9000-218D4D7D8A44}" type="presParOf" srcId="{EC8405D7-1583-4C1C-B90C-EB3C0B136BEB}" destId="{9340D1FD-4D8C-4631-9626-B51073521B52}" srcOrd="1" destOrd="0" presId="urn:microsoft.com/office/officeart/2005/8/layout/orgChart1"/>
    <dgm:cxn modelId="{68AA0DB5-3D82-47EC-A027-C491585D55B4}" type="presParOf" srcId="{EC8405D7-1583-4C1C-B90C-EB3C0B136BEB}" destId="{5B818EC0-65A0-4CE7-AD73-0BAB37118F94}" srcOrd="2" destOrd="0" presId="urn:microsoft.com/office/officeart/2005/8/layout/orgChart1"/>
    <dgm:cxn modelId="{AF0F3D56-CCBF-4B97-B77E-0C12E06252C4}" type="presParOf" srcId="{65EDF0BB-1259-4F56-8667-9EFEEF86F7E9}" destId="{202852B4-4C70-4217-AAAF-1199FD751F7C}" srcOrd="2" destOrd="0" presId="urn:microsoft.com/office/officeart/2005/8/layout/orgChart1"/>
    <dgm:cxn modelId="{700DC3F2-27D4-437C-8AB2-5E9AA57BFB5D}" type="presParOf" srcId="{65EDF0BB-1259-4F56-8667-9EFEEF86F7E9}" destId="{8C7509E9-0626-43EE-B01D-BCF5C83EA7B5}" srcOrd="3" destOrd="0" presId="urn:microsoft.com/office/officeart/2005/8/layout/orgChart1"/>
    <dgm:cxn modelId="{40F15303-B17A-4FC9-A3F8-DD8CC90FBB43}" type="presParOf" srcId="{8C7509E9-0626-43EE-B01D-BCF5C83EA7B5}" destId="{1FFCD164-91C3-44C7-B254-E656B130C2B5}" srcOrd="0" destOrd="0" presId="urn:microsoft.com/office/officeart/2005/8/layout/orgChart1"/>
    <dgm:cxn modelId="{27C6EE86-0164-4B5C-A9AC-DCFD80791967}" type="presParOf" srcId="{1FFCD164-91C3-44C7-B254-E656B130C2B5}" destId="{4D55CC18-6A61-4684-AF3F-C5D99EEC75CD}" srcOrd="0" destOrd="0" presId="urn:microsoft.com/office/officeart/2005/8/layout/orgChart1"/>
    <dgm:cxn modelId="{66A3007E-C599-43ED-8DF9-EC6CDDF184A2}" type="presParOf" srcId="{1FFCD164-91C3-44C7-B254-E656B130C2B5}" destId="{E87D351A-D4B4-4F7A-BABC-BAFA476811AF}" srcOrd="1" destOrd="0" presId="urn:microsoft.com/office/officeart/2005/8/layout/orgChart1"/>
    <dgm:cxn modelId="{65003D46-770F-46B0-9B45-3EC1AC7EDCA3}" type="presParOf" srcId="{8C7509E9-0626-43EE-B01D-BCF5C83EA7B5}" destId="{23ED338D-A067-45E8-8EFE-5AB24C4CD132}" srcOrd="1" destOrd="0" presId="urn:microsoft.com/office/officeart/2005/8/layout/orgChart1"/>
    <dgm:cxn modelId="{1E083EC5-740E-4049-9D9A-535A5E8CABD7}" type="presParOf" srcId="{8C7509E9-0626-43EE-B01D-BCF5C83EA7B5}" destId="{16E7C58B-AB5F-4C06-A42A-9E230EAB4488}" srcOrd="2" destOrd="0" presId="urn:microsoft.com/office/officeart/2005/8/layout/orgChart1"/>
    <dgm:cxn modelId="{D4821F12-7A24-4E56-946B-7B8E27CAF261}" type="presParOf" srcId="{65EDF0BB-1259-4F56-8667-9EFEEF86F7E9}" destId="{146B97D8-4CE2-465D-8B23-D3DCB6B93310}" srcOrd="4" destOrd="0" presId="urn:microsoft.com/office/officeart/2005/8/layout/orgChart1"/>
    <dgm:cxn modelId="{FD113719-A183-4B67-B14E-6ED416241B8E}" type="presParOf" srcId="{65EDF0BB-1259-4F56-8667-9EFEEF86F7E9}" destId="{6B7B4715-5D3E-4061-9413-34BCBB5195D3}" srcOrd="5" destOrd="0" presId="urn:microsoft.com/office/officeart/2005/8/layout/orgChart1"/>
    <dgm:cxn modelId="{2A7C55C7-4D06-4774-B9B0-DFBFBB37DB83}" type="presParOf" srcId="{6B7B4715-5D3E-4061-9413-34BCBB5195D3}" destId="{937C8C24-58E7-469E-8CDA-4B7EFF24D740}" srcOrd="0" destOrd="0" presId="urn:microsoft.com/office/officeart/2005/8/layout/orgChart1"/>
    <dgm:cxn modelId="{63D1FC92-FAD7-45CC-9E89-FF7B405FAF9F}" type="presParOf" srcId="{937C8C24-58E7-469E-8CDA-4B7EFF24D740}" destId="{DF96E687-31F5-47C6-8FE8-FBEBCC95DFE6}" srcOrd="0" destOrd="0" presId="urn:microsoft.com/office/officeart/2005/8/layout/orgChart1"/>
    <dgm:cxn modelId="{A132A306-224F-414E-89BF-E38BAF16D50C}" type="presParOf" srcId="{937C8C24-58E7-469E-8CDA-4B7EFF24D740}" destId="{01C33F50-6937-4321-90BF-EEAAAEE4DAAD}" srcOrd="1" destOrd="0" presId="urn:microsoft.com/office/officeart/2005/8/layout/orgChart1"/>
    <dgm:cxn modelId="{CC33969C-AE3F-4843-91DB-7E5D362FA9CF}" type="presParOf" srcId="{6B7B4715-5D3E-4061-9413-34BCBB5195D3}" destId="{917A54B8-233D-4192-ACA7-1305E42F113F}" srcOrd="1" destOrd="0" presId="urn:microsoft.com/office/officeart/2005/8/layout/orgChart1"/>
    <dgm:cxn modelId="{B1E807AC-33B2-447A-9E82-54D196C07504}" type="presParOf" srcId="{6B7B4715-5D3E-4061-9413-34BCBB5195D3}" destId="{730206AC-54F8-45B3-A011-C1A43B0929C0}" srcOrd="2" destOrd="0" presId="urn:microsoft.com/office/officeart/2005/8/layout/orgChart1"/>
    <dgm:cxn modelId="{36E0E4BA-D4A3-4E2A-8200-A5056BEFA9EC}" type="presParOf" srcId="{C7A43EAB-7365-4324-B564-667E9BDDA02E}" destId="{BFA3C84B-6F6D-43C5-83FE-5347C1FC815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58C40A-3FCC-4A53-A23C-F13D0FA8355B}" type="doc">
      <dgm:prSet loTypeId="urn:microsoft.com/office/officeart/2005/8/layout/process4" loCatId="process" qsTypeId="urn:microsoft.com/office/officeart/2005/8/quickstyle/3d1" qsCatId="3D" csTypeId="urn:microsoft.com/office/officeart/2005/8/colors/accent1_2" csCatId="accent1" phldr="1"/>
      <dgm:spPr/>
      <dgm:t>
        <a:bodyPr/>
        <a:lstStyle/>
        <a:p>
          <a:endParaRPr lang="en-US"/>
        </a:p>
      </dgm:t>
    </dgm:pt>
    <dgm:pt modelId="{DCFD7498-10E2-4913-96E7-CA6ABF12F664}">
      <dgm:prSet phldrT="[Text]"/>
      <dgm:spPr>
        <a:solidFill>
          <a:schemeClr val="accent2">
            <a:lumMod val="75000"/>
          </a:schemeClr>
        </a:solidFill>
      </dgm:spPr>
      <dgm:t>
        <a:bodyPr/>
        <a:lstStyle/>
        <a:p>
          <a:r>
            <a:rPr lang="en-US" dirty="0"/>
            <a:t>What you make (Income)</a:t>
          </a:r>
        </a:p>
      </dgm:t>
    </dgm:pt>
    <dgm:pt modelId="{3E262509-B63E-4A7D-ADEE-76B8AC2DAAEA}" type="parTrans" cxnId="{42DAE419-1C43-4BA1-92A5-6DE2446DE9D5}">
      <dgm:prSet/>
      <dgm:spPr/>
      <dgm:t>
        <a:bodyPr/>
        <a:lstStyle/>
        <a:p>
          <a:endParaRPr lang="en-US"/>
        </a:p>
      </dgm:t>
    </dgm:pt>
    <dgm:pt modelId="{CED82037-D63E-45B6-8F6F-D78BE85E30F4}" type="sibTrans" cxnId="{42DAE419-1C43-4BA1-92A5-6DE2446DE9D5}">
      <dgm:prSet/>
      <dgm:spPr/>
      <dgm:t>
        <a:bodyPr/>
        <a:lstStyle/>
        <a:p>
          <a:endParaRPr lang="en-US"/>
        </a:p>
      </dgm:t>
    </dgm:pt>
    <dgm:pt modelId="{A15301A1-3881-46E8-9877-56F3A4E90224}">
      <dgm:prSet phldrT="[Text]"/>
      <dgm:spPr>
        <a:solidFill>
          <a:schemeClr val="accent2">
            <a:lumMod val="75000"/>
          </a:schemeClr>
        </a:solidFill>
      </dgm:spPr>
      <dgm:t>
        <a:bodyPr/>
        <a:lstStyle/>
        <a:p>
          <a:r>
            <a:rPr lang="en-US" dirty="0"/>
            <a:t>What you pay yourself (Savings)</a:t>
          </a:r>
        </a:p>
      </dgm:t>
    </dgm:pt>
    <dgm:pt modelId="{C37EEB9E-2388-4640-BC11-6271D29BD9CE}" type="parTrans" cxnId="{3F15356B-7769-4BF9-B681-B7A374A29B0A}">
      <dgm:prSet/>
      <dgm:spPr/>
      <dgm:t>
        <a:bodyPr/>
        <a:lstStyle/>
        <a:p>
          <a:endParaRPr lang="en-US"/>
        </a:p>
      </dgm:t>
    </dgm:pt>
    <dgm:pt modelId="{60BF01EF-7186-42A8-A6BA-D7AEE09F32C1}" type="sibTrans" cxnId="{3F15356B-7769-4BF9-B681-B7A374A29B0A}">
      <dgm:prSet/>
      <dgm:spPr/>
      <dgm:t>
        <a:bodyPr/>
        <a:lstStyle/>
        <a:p>
          <a:endParaRPr lang="en-US"/>
        </a:p>
      </dgm:t>
    </dgm:pt>
    <dgm:pt modelId="{B6F71F76-0A37-4681-895D-E2C4DE306EBF}">
      <dgm:prSet phldrT="[Text]"/>
      <dgm:spPr>
        <a:solidFill>
          <a:schemeClr val="accent2">
            <a:lumMod val="75000"/>
          </a:schemeClr>
        </a:solidFill>
      </dgm:spPr>
      <dgm:t>
        <a:bodyPr/>
        <a:lstStyle/>
        <a:p>
          <a:r>
            <a:rPr lang="en-US" dirty="0"/>
            <a:t>What you spend (Expenses)</a:t>
          </a:r>
        </a:p>
      </dgm:t>
    </dgm:pt>
    <dgm:pt modelId="{2D4ADDCB-793B-431A-AF18-1680F2C3AFCA}" type="parTrans" cxnId="{858400F1-E8BA-4144-9ED5-F3255565A503}">
      <dgm:prSet/>
      <dgm:spPr/>
      <dgm:t>
        <a:bodyPr/>
        <a:lstStyle/>
        <a:p>
          <a:endParaRPr lang="en-US"/>
        </a:p>
      </dgm:t>
    </dgm:pt>
    <dgm:pt modelId="{3F7C5904-86C2-4647-A4DE-A98793839660}" type="sibTrans" cxnId="{858400F1-E8BA-4144-9ED5-F3255565A503}">
      <dgm:prSet/>
      <dgm:spPr/>
      <dgm:t>
        <a:bodyPr/>
        <a:lstStyle/>
        <a:p>
          <a:endParaRPr lang="en-US"/>
        </a:p>
      </dgm:t>
    </dgm:pt>
    <dgm:pt modelId="{256213B8-B133-47B8-8222-F205675D90F6}" type="pres">
      <dgm:prSet presAssocID="{5B58C40A-3FCC-4A53-A23C-F13D0FA8355B}" presName="Name0" presStyleCnt="0">
        <dgm:presLayoutVars>
          <dgm:dir/>
          <dgm:animLvl val="lvl"/>
          <dgm:resizeHandles val="exact"/>
        </dgm:presLayoutVars>
      </dgm:prSet>
      <dgm:spPr/>
    </dgm:pt>
    <dgm:pt modelId="{4559AE98-DE11-4BB3-8868-1DE945852C0A}" type="pres">
      <dgm:prSet presAssocID="{B6F71F76-0A37-4681-895D-E2C4DE306EBF}" presName="boxAndChildren" presStyleCnt="0"/>
      <dgm:spPr/>
    </dgm:pt>
    <dgm:pt modelId="{A9F54CB2-DB13-4008-BE04-78805FFEB4A1}" type="pres">
      <dgm:prSet presAssocID="{B6F71F76-0A37-4681-895D-E2C4DE306EBF}" presName="parentTextBox" presStyleLbl="node1" presStyleIdx="0" presStyleCnt="3" custLinFactNeighborX="0" custLinFactNeighborY="35787"/>
      <dgm:spPr/>
    </dgm:pt>
    <dgm:pt modelId="{29DC925D-5937-40D5-954E-FA16D74AA25A}" type="pres">
      <dgm:prSet presAssocID="{60BF01EF-7186-42A8-A6BA-D7AEE09F32C1}" presName="sp" presStyleCnt="0"/>
      <dgm:spPr/>
    </dgm:pt>
    <dgm:pt modelId="{2E8F847A-6A1F-4084-A64E-97E8D87D2109}" type="pres">
      <dgm:prSet presAssocID="{A15301A1-3881-46E8-9877-56F3A4E90224}" presName="arrowAndChildren" presStyleCnt="0"/>
      <dgm:spPr/>
    </dgm:pt>
    <dgm:pt modelId="{083C4D34-FC06-4371-BDFB-F9A18AA5CB3E}" type="pres">
      <dgm:prSet presAssocID="{A15301A1-3881-46E8-9877-56F3A4E90224}" presName="parentTextArrow" presStyleLbl="node1" presStyleIdx="1" presStyleCnt="3"/>
      <dgm:spPr/>
    </dgm:pt>
    <dgm:pt modelId="{7D8990F2-9E79-424A-B9E2-83421D1DDD9B}" type="pres">
      <dgm:prSet presAssocID="{CED82037-D63E-45B6-8F6F-D78BE85E30F4}" presName="sp" presStyleCnt="0"/>
      <dgm:spPr/>
    </dgm:pt>
    <dgm:pt modelId="{840CF65F-B48F-49A3-83D3-29A04F9D1077}" type="pres">
      <dgm:prSet presAssocID="{DCFD7498-10E2-4913-96E7-CA6ABF12F664}" presName="arrowAndChildren" presStyleCnt="0"/>
      <dgm:spPr/>
    </dgm:pt>
    <dgm:pt modelId="{C295D62E-582E-455F-8541-62F8CFF1A9F1}" type="pres">
      <dgm:prSet presAssocID="{DCFD7498-10E2-4913-96E7-CA6ABF12F664}" presName="parentTextArrow" presStyleLbl="node1" presStyleIdx="2" presStyleCnt="3"/>
      <dgm:spPr/>
    </dgm:pt>
  </dgm:ptLst>
  <dgm:cxnLst>
    <dgm:cxn modelId="{42DAE419-1C43-4BA1-92A5-6DE2446DE9D5}" srcId="{5B58C40A-3FCC-4A53-A23C-F13D0FA8355B}" destId="{DCFD7498-10E2-4913-96E7-CA6ABF12F664}" srcOrd="0" destOrd="0" parTransId="{3E262509-B63E-4A7D-ADEE-76B8AC2DAAEA}" sibTransId="{CED82037-D63E-45B6-8F6F-D78BE85E30F4}"/>
    <dgm:cxn modelId="{F995C53D-3CFB-4C8E-A32E-FF624EA050F2}" type="presOf" srcId="{A15301A1-3881-46E8-9877-56F3A4E90224}" destId="{083C4D34-FC06-4371-BDFB-F9A18AA5CB3E}" srcOrd="0" destOrd="0" presId="urn:microsoft.com/office/officeart/2005/8/layout/process4"/>
    <dgm:cxn modelId="{60C1E868-A0FE-401C-AA3A-8D09DB441790}" type="presOf" srcId="{B6F71F76-0A37-4681-895D-E2C4DE306EBF}" destId="{A9F54CB2-DB13-4008-BE04-78805FFEB4A1}" srcOrd="0" destOrd="0" presId="urn:microsoft.com/office/officeart/2005/8/layout/process4"/>
    <dgm:cxn modelId="{3F15356B-7769-4BF9-B681-B7A374A29B0A}" srcId="{5B58C40A-3FCC-4A53-A23C-F13D0FA8355B}" destId="{A15301A1-3881-46E8-9877-56F3A4E90224}" srcOrd="1" destOrd="0" parTransId="{C37EEB9E-2388-4640-BC11-6271D29BD9CE}" sibTransId="{60BF01EF-7186-42A8-A6BA-D7AEE09F32C1}"/>
    <dgm:cxn modelId="{0BF192D7-674D-49B3-BAE0-88BD44BEA589}" type="presOf" srcId="{DCFD7498-10E2-4913-96E7-CA6ABF12F664}" destId="{C295D62E-582E-455F-8541-62F8CFF1A9F1}" srcOrd="0" destOrd="0" presId="urn:microsoft.com/office/officeart/2005/8/layout/process4"/>
    <dgm:cxn modelId="{858400F1-E8BA-4144-9ED5-F3255565A503}" srcId="{5B58C40A-3FCC-4A53-A23C-F13D0FA8355B}" destId="{B6F71F76-0A37-4681-895D-E2C4DE306EBF}" srcOrd="2" destOrd="0" parTransId="{2D4ADDCB-793B-431A-AF18-1680F2C3AFCA}" sibTransId="{3F7C5904-86C2-4647-A4DE-A98793839660}"/>
    <dgm:cxn modelId="{36C9DBF8-3461-44D7-86F4-E385DDFDF1FD}" type="presOf" srcId="{5B58C40A-3FCC-4A53-A23C-F13D0FA8355B}" destId="{256213B8-B133-47B8-8222-F205675D90F6}" srcOrd="0" destOrd="0" presId="urn:microsoft.com/office/officeart/2005/8/layout/process4"/>
    <dgm:cxn modelId="{829A3AE5-FA66-4423-9A05-F8727DEF9F27}" type="presParOf" srcId="{256213B8-B133-47B8-8222-F205675D90F6}" destId="{4559AE98-DE11-4BB3-8868-1DE945852C0A}" srcOrd="0" destOrd="0" presId="urn:microsoft.com/office/officeart/2005/8/layout/process4"/>
    <dgm:cxn modelId="{A63E3017-1CA4-4BB5-A11C-F7A4D50F69D1}" type="presParOf" srcId="{4559AE98-DE11-4BB3-8868-1DE945852C0A}" destId="{A9F54CB2-DB13-4008-BE04-78805FFEB4A1}" srcOrd="0" destOrd="0" presId="urn:microsoft.com/office/officeart/2005/8/layout/process4"/>
    <dgm:cxn modelId="{F9FFA02B-3AFF-450F-AB39-523335B75144}" type="presParOf" srcId="{256213B8-B133-47B8-8222-F205675D90F6}" destId="{29DC925D-5937-40D5-954E-FA16D74AA25A}" srcOrd="1" destOrd="0" presId="urn:microsoft.com/office/officeart/2005/8/layout/process4"/>
    <dgm:cxn modelId="{A106A3B7-D364-4138-9ABF-D786143D87F9}" type="presParOf" srcId="{256213B8-B133-47B8-8222-F205675D90F6}" destId="{2E8F847A-6A1F-4084-A64E-97E8D87D2109}" srcOrd="2" destOrd="0" presId="urn:microsoft.com/office/officeart/2005/8/layout/process4"/>
    <dgm:cxn modelId="{5435DE5A-21E4-4189-9787-E4A83A183C51}" type="presParOf" srcId="{2E8F847A-6A1F-4084-A64E-97E8D87D2109}" destId="{083C4D34-FC06-4371-BDFB-F9A18AA5CB3E}" srcOrd="0" destOrd="0" presId="urn:microsoft.com/office/officeart/2005/8/layout/process4"/>
    <dgm:cxn modelId="{9FF375BA-5E7D-4A29-AD40-9420D7378FA8}" type="presParOf" srcId="{256213B8-B133-47B8-8222-F205675D90F6}" destId="{7D8990F2-9E79-424A-B9E2-83421D1DDD9B}" srcOrd="3" destOrd="0" presId="urn:microsoft.com/office/officeart/2005/8/layout/process4"/>
    <dgm:cxn modelId="{789D1253-281B-427D-8DE1-13F1FD713841}" type="presParOf" srcId="{256213B8-B133-47B8-8222-F205675D90F6}" destId="{840CF65F-B48F-49A3-83D3-29A04F9D1077}" srcOrd="4" destOrd="0" presId="urn:microsoft.com/office/officeart/2005/8/layout/process4"/>
    <dgm:cxn modelId="{509AB974-7715-45C1-8BEF-8C19FEE700B1}" type="presParOf" srcId="{840CF65F-B48F-49A3-83D3-29A04F9D1077}" destId="{C295D62E-582E-455F-8541-62F8CFF1A9F1}"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CAE39-C782-463D-BB7D-9CAEFA1A18AD}"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36B2C705-C8CB-4494-A756-02DC4272733F}">
      <dgm:prSet phldrT="[Text]" custT="1"/>
      <dgm:spPr>
        <a:solidFill>
          <a:schemeClr val="accent2">
            <a:lumMod val="75000"/>
          </a:schemeClr>
        </a:solidFill>
      </dgm:spPr>
      <dgm:t>
        <a:bodyPr/>
        <a:lstStyle/>
        <a:p>
          <a:r>
            <a:rPr lang="en-US" sz="2400" b="1" dirty="0"/>
            <a:t>Needs</a:t>
          </a:r>
        </a:p>
        <a:p>
          <a:r>
            <a:rPr lang="en-US" sz="2400" dirty="0"/>
            <a:t>50%</a:t>
          </a:r>
        </a:p>
      </dgm:t>
    </dgm:pt>
    <dgm:pt modelId="{65C40A78-9AD8-4F5C-AC27-6492ECD741B9}" type="parTrans" cxnId="{1E8A4C6B-0F24-4225-B686-F284A758C936}">
      <dgm:prSet/>
      <dgm:spPr/>
      <dgm:t>
        <a:bodyPr/>
        <a:lstStyle/>
        <a:p>
          <a:endParaRPr lang="en-US"/>
        </a:p>
      </dgm:t>
    </dgm:pt>
    <dgm:pt modelId="{0B51084A-BA62-43D8-B31F-CD68C8543C50}" type="sibTrans" cxnId="{1E8A4C6B-0F24-4225-B686-F284A758C936}">
      <dgm:prSet/>
      <dgm:spPr/>
      <dgm:t>
        <a:bodyPr/>
        <a:lstStyle/>
        <a:p>
          <a:endParaRPr lang="en-US"/>
        </a:p>
      </dgm:t>
    </dgm:pt>
    <dgm:pt modelId="{F4B96045-9DDD-4795-B862-77DD7F2DABF4}">
      <dgm:prSet phldrT="[Text]"/>
      <dgm:spPr>
        <a:solidFill>
          <a:schemeClr val="accent2">
            <a:lumMod val="20000"/>
            <a:lumOff val="80000"/>
            <a:alpha val="90000"/>
          </a:schemeClr>
        </a:solidFill>
      </dgm:spPr>
      <dgm:t>
        <a:bodyPr/>
        <a:lstStyle/>
        <a:p>
          <a:r>
            <a:rPr lang="en-US" dirty="0"/>
            <a:t>Housing (25% max.)</a:t>
          </a:r>
        </a:p>
      </dgm:t>
    </dgm:pt>
    <dgm:pt modelId="{C018FFCF-9F51-4F43-AB25-F88924287E38}" type="parTrans" cxnId="{EBD25B9D-9634-4C2C-8ED8-375A17486A51}">
      <dgm:prSet/>
      <dgm:spPr/>
      <dgm:t>
        <a:bodyPr/>
        <a:lstStyle/>
        <a:p>
          <a:endParaRPr lang="en-US"/>
        </a:p>
      </dgm:t>
    </dgm:pt>
    <dgm:pt modelId="{ACA2CA49-B9BB-49A7-8608-77C5D7F02D00}" type="sibTrans" cxnId="{EBD25B9D-9634-4C2C-8ED8-375A17486A51}">
      <dgm:prSet/>
      <dgm:spPr/>
      <dgm:t>
        <a:bodyPr/>
        <a:lstStyle/>
        <a:p>
          <a:endParaRPr lang="en-US"/>
        </a:p>
      </dgm:t>
    </dgm:pt>
    <dgm:pt modelId="{FB6A626E-C436-4367-AEB1-5289E3EF1D36}">
      <dgm:prSet phldrT="[Text]"/>
      <dgm:spPr>
        <a:solidFill>
          <a:schemeClr val="accent2">
            <a:lumMod val="20000"/>
            <a:lumOff val="80000"/>
            <a:alpha val="90000"/>
          </a:schemeClr>
        </a:solidFill>
      </dgm:spPr>
      <dgm:t>
        <a:bodyPr/>
        <a:lstStyle/>
        <a:p>
          <a:r>
            <a:rPr lang="en-US" dirty="0"/>
            <a:t>Utilities</a:t>
          </a:r>
        </a:p>
      </dgm:t>
    </dgm:pt>
    <dgm:pt modelId="{08890E27-059B-4403-B903-C7BAFA106195}" type="parTrans" cxnId="{B71C4A05-2B6C-42C1-8879-654FBC2C1E3B}">
      <dgm:prSet/>
      <dgm:spPr/>
      <dgm:t>
        <a:bodyPr/>
        <a:lstStyle/>
        <a:p>
          <a:endParaRPr lang="en-US"/>
        </a:p>
      </dgm:t>
    </dgm:pt>
    <dgm:pt modelId="{1FB3E9E7-87D0-47AE-9834-0D6A3417D749}" type="sibTrans" cxnId="{B71C4A05-2B6C-42C1-8879-654FBC2C1E3B}">
      <dgm:prSet/>
      <dgm:spPr/>
      <dgm:t>
        <a:bodyPr/>
        <a:lstStyle/>
        <a:p>
          <a:endParaRPr lang="en-US"/>
        </a:p>
      </dgm:t>
    </dgm:pt>
    <dgm:pt modelId="{DFEA496A-9C17-44D8-A941-EDB80714874A}">
      <dgm:prSet phldrT="[Text]" custT="1"/>
      <dgm:spPr>
        <a:solidFill>
          <a:schemeClr val="accent2">
            <a:lumMod val="75000"/>
          </a:schemeClr>
        </a:solidFill>
      </dgm:spPr>
      <dgm:t>
        <a:bodyPr/>
        <a:lstStyle/>
        <a:p>
          <a:r>
            <a:rPr lang="en-US" sz="2400" b="1" dirty="0"/>
            <a:t>Wants </a:t>
          </a:r>
        </a:p>
        <a:p>
          <a:r>
            <a:rPr lang="en-US" sz="2400" dirty="0"/>
            <a:t>30%</a:t>
          </a:r>
        </a:p>
      </dgm:t>
    </dgm:pt>
    <dgm:pt modelId="{5186D8C5-6CA5-465F-A438-4895B8D66A32}" type="parTrans" cxnId="{D46C50DD-40A8-4F60-A073-9AA69E68C7FE}">
      <dgm:prSet/>
      <dgm:spPr/>
      <dgm:t>
        <a:bodyPr/>
        <a:lstStyle/>
        <a:p>
          <a:endParaRPr lang="en-US"/>
        </a:p>
      </dgm:t>
    </dgm:pt>
    <dgm:pt modelId="{6E11B0C4-1EA1-49FD-A681-FECA4CB54B86}" type="sibTrans" cxnId="{D46C50DD-40A8-4F60-A073-9AA69E68C7FE}">
      <dgm:prSet/>
      <dgm:spPr/>
      <dgm:t>
        <a:bodyPr/>
        <a:lstStyle/>
        <a:p>
          <a:endParaRPr lang="en-US"/>
        </a:p>
      </dgm:t>
    </dgm:pt>
    <dgm:pt modelId="{F6EC37B6-87EC-4FD1-A799-483B22FDE008}">
      <dgm:prSet phldrT="[Text]"/>
      <dgm:spPr>
        <a:solidFill>
          <a:schemeClr val="accent2">
            <a:lumMod val="20000"/>
            <a:lumOff val="80000"/>
            <a:alpha val="90000"/>
          </a:schemeClr>
        </a:solidFill>
      </dgm:spPr>
      <dgm:t>
        <a:bodyPr/>
        <a:lstStyle/>
        <a:p>
          <a:r>
            <a:rPr lang="en-US" dirty="0"/>
            <a:t>New Shoes</a:t>
          </a:r>
        </a:p>
      </dgm:t>
    </dgm:pt>
    <dgm:pt modelId="{CB44A1AA-F301-4F6E-95A7-B5C2242438C8}" type="parTrans" cxnId="{1439938B-0DA9-4D73-BA1D-3322CD4FED19}">
      <dgm:prSet/>
      <dgm:spPr/>
      <dgm:t>
        <a:bodyPr/>
        <a:lstStyle/>
        <a:p>
          <a:endParaRPr lang="en-US"/>
        </a:p>
      </dgm:t>
    </dgm:pt>
    <dgm:pt modelId="{1EFAC9D1-CA83-4BCE-AB26-3902B82B603F}" type="sibTrans" cxnId="{1439938B-0DA9-4D73-BA1D-3322CD4FED19}">
      <dgm:prSet/>
      <dgm:spPr/>
      <dgm:t>
        <a:bodyPr/>
        <a:lstStyle/>
        <a:p>
          <a:endParaRPr lang="en-US"/>
        </a:p>
      </dgm:t>
    </dgm:pt>
    <dgm:pt modelId="{9A1FEF46-C2B9-4372-B324-8C1346C285AB}">
      <dgm:prSet phldrT="[Text]"/>
      <dgm:spPr>
        <a:solidFill>
          <a:schemeClr val="accent2">
            <a:lumMod val="20000"/>
            <a:lumOff val="80000"/>
            <a:alpha val="90000"/>
          </a:schemeClr>
        </a:solidFill>
      </dgm:spPr>
      <dgm:t>
        <a:bodyPr/>
        <a:lstStyle/>
        <a:p>
          <a:r>
            <a:rPr lang="en-US" dirty="0"/>
            <a:t>Entertainment</a:t>
          </a:r>
        </a:p>
      </dgm:t>
    </dgm:pt>
    <dgm:pt modelId="{90AB67F7-19BA-44DE-87D0-D02F5BAED1FB}" type="parTrans" cxnId="{453D7942-93F6-4769-AF4B-272EF461E314}">
      <dgm:prSet/>
      <dgm:spPr/>
      <dgm:t>
        <a:bodyPr/>
        <a:lstStyle/>
        <a:p>
          <a:endParaRPr lang="en-US"/>
        </a:p>
      </dgm:t>
    </dgm:pt>
    <dgm:pt modelId="{E412DF6E-F770-401E-80F3-B5360A44AF96}" type="sibTrans" cxnId="{453D7942-93F6-4769-AF4B-272EF461E314}">
      <dgm:prSet/>
      <dgm:spPr/>
      <dgm:t>
        <a:bodyPr/>
        <a:lstStyle/>
        <a:p>
          <a:endParaRPr lang="en-US"/>
        </a:p>
      </dgm:t>
    </dgm:pt>
    <dgm:pt modelId="{20F76103-3AF6-44D2-96CC-58563073F01D}">
      <dgm:prSet phldrT="[Text]" custT="1"/>
      <dgm:spPr>
        <a:solidFill>
          <a:schemeClr val="accent2">
            <a:lumMod val="75000"/>
          </a:schemeClr>
        </a:solidFill>
      </dgm:spPr>
      <dgm:t>
        <a:bodyPr/>
        <a:lstStyle/>
        <a:p>
          <a:r>
            <a:rPr lang="en-US" sz="2400" b="1" dirty="0"/>
            <a:t>Savings</a:t>
          </a:r>
        </a:p>
        <a:p>
          <a:r>
            <a:rPr lang="en-US" sz="2400" dirty="0"/>
            <a:t>20%</a:t>
          </a:r>
        </a:p>
      </dgm:t>
    </dgm:pt>
    <dgm:pt modelId="{7A3DBA5A-6F53-4FE6-AACE-8BEA099A09CD}" type="parTrans" cxnId="{AA91ECCD-A1BF-4FB7-A012-073906CF6929}">
      <dgm:prSet/>
      <dgm:spPr/>
      <dgm:t>
        <a:bodyPr/>
        <a:lstStyle/>
        <a:p>
          <a:endParaRPr lang="en-US"/>
        </a:p>
      </dgm:t>
    </dgm:pt>
    <dgm:pt modelId="{5E9F10E7-E5CF-4215-BDD0-1EA484871FC4}" type="sibTrans" cxnId="{AA91ECCD-A1BF-4FB7-A012-073906CF6929}">
      <dgm:prSet/>
      <dgm:spPr/>
      <dgm:t>
        <a:bodyPr/>
        <a:lstStyle/>
        <a:p>
          <a:endParaRPr lang="en-US"/>
        </a:p>
      </dgm:t>
    </dgm:pt>
    <dgm:pt modelId="{91F0AD06-016C-426D-B84A-5837AE124B98}">
      <dgm:prSet phldrT="[Text]"/>
      <dgm:spPr>
        <a:solidFill>
          <a:schemeClr val="accent2">
            <a:lumMod val="20000"/>
            <a:lumOff val="80000"/>
            <a:alpha val="90000"/>
          </a:schemeClr>
        </a:solidFill>
      </dgm:spPr>
      <dgm:t>
        <a:bodyPr/>
        <a:lstStyle/>
        <a:p>
          <a:r>
            <a:rPr lang="en-US" dirty="0"/>
            <a:t>Retirement</a:t>
          </a:r>
        </a:p>
      </dgm:t>
    </dgm:pt>
    <dgm:pt modelId="{4459997B-BE9C-4423-B7EE-453EAC930D27}" type="parTrans" cxnId="{99E30304-F5A4-4B09-B6D0-E10806A95A24}">
      <dgm:prSet/>
      <dgm:spPr/>
      <dgm:t>
        <a:bodyPr/>
        <a:lstStyle/>
        <a:p>
          <a:endParaRPr lang="en-US"/>
        </a:p>
      </dgm:t>
    </dgm:pt>
    <dgm:pt modelId="{96CD9E98-6E0D-427D-B6B8-DC1327BA30C6}" type="sibTrans" cxnId="{99E30304-F5A4-4B09-B6D0-E10806A95A24}">
      <dgm:prSet/>
      <dgm:spPr/>
      <dgm:t>
        <a:bodyPr/>
        <a:lstStyle/>
        <a:p>
          <a:endParaRPr lang="en-US"/>
        </a:p>
      </dgm:t>
    </dgm:pt>
    <dgm:pt modelId="{990CE025-4FB2-49A2-9690-E7056FB08E7C}">
      <dgm:prSet phldrT="[Text]"/>
      <dgm:spPr>
        <a:solidFill>
          <a:schemeClr val="accent2">
            <a:lumMod val="20000"/>
            <a:lumOff val="80000"/>
            <a:alpha val="90000"/>
          </a:schemeClr>
        </a:solidFill>
      </dgm:spPr>
      <dgm:t>
        <a:bodyPr/>
        <a:lstStyle/>
        <a:p>
          <a:r>
            <a:rPr lang="en-US" dirty="0"/>
            <a:t>Car and/or home fund</a:t>
          </a:r>
        </a:p>
      </dgm:t>
    </dgm:pt>
    <dgm:pt modelId="{3BD3CC22-0044-4EF4-8AB5-71385AA02770}" type="parTrans" cxnId="{EBD56E00-DF38-444C-8888-1BFFE288189F}">
      <dgm:prSet/>
      <dgm:spPr/>
      <dgm:t>
        <a:bodyPr/>
        <a:lstStyle/>
        <a:p>
          <a:endParaRPr lang="en-US"/>
        </a:p>
      </dgm:t>
    </dgm:pt>
    <dgm:pt modelId="{CE129A32-B9E8-467F-A10B-A6A11657FE13}" type="sibTrans" cxnId="{EBD56E00-DF38-444C-8888-1BFFE288189F}">
      <dgm:prSet/>
      <dgm:spPr/>
      <dgm:t>
        <a:bodyPr/>
        <a:lstStyle/>
        <a:p>
          <a:endParaRPr lang="en-US"/>
        </a:p>
      </dgm:t>
    </dgm:pt>
    <dgm:pt modelId="{9B14582D-6595-479D-BD89-1AA7D701E49F}">
      <dgm:prSet phldrT="[Text]"/>
      <dgm:spPr>
        <a:solidFill>
          <a:schemeClr val="accent2">
            <a:lumMod val="20000"/>
            <a:lumOff val="80000"/>
            <a:alpha val="90000"/>
          </a:schemeClr>
        </a:solidFill>
      </dgm:spPr>
      <dgm:t>
        <a:bodyPr/>
        <a:lstStyle/>
        <a:p>
          <a:r>
            <a:rPr lang="en-US" dirty="0"/>
            <a:t>Food</a:t>
          </a:r>
        </a:p>
      </dgm:t>
    </dgm:pt>
    <dgm:pt modelId="{7985AA2B-5E45-4218-8715-3C5A9DAF9649}" type="parTrans" cxnId="{C258405D-1DA9-4671-BBBA-CECBB0D0B785}">
      <dgm:prSet/>
      <dgm:spPr/>
      <dgm:t>
        <a:bodyPr/>
        <a:lstStyle/>
        <a:p>
          <a:endParaRPr lang="en-US"/>
        </a:p>
      </dgm:t>
    </dgm:pt>
    <dgm:pt modelId="{3246A2FD-3E2A-4AE8-AC89-EB1471F49C88}" type="sibTrans" cxnId="{C258405D-1DA9-4671-BBBA-CECBB0D0B785}">
      <dgm:prSet/>
      <dgm:spPr/>
      <dgm:t>
        <a:bodyPr/>
        <a:lstStyle/>
        <a:p>
          <a:endParaRPr lang="en-US"/>
        </a:p>
      </dgm:t>
    </dgm:pt>
    <dgm:pt modelId="{37550A34-54EE-4522-BFDC-1DFAFDDFD938}">
      <dgm:prSet phldrT="[Text]"/>
      <dgm:spPr>
        <a:solidFill>
          <a:schemeClr val="accent2">
            <a:lumMod val="20000"/>
            <a:lumOff val="80000"/>
            <a:alpha val="90000"/>
          </a:schemeClr>
        </a:solidFill>
      </dgm:spPr>
      <dgm:t>
        <a:bodyPr/>
        <a:lstStyle/>
        <a:p>
          <a:r>
            <a:rPr lang="en-US" dirty="0"/>
            <a:t>Transportation</a:t>
          </a:r>
        </a:p>
      </dgm:t>
    </dgm:pt>
    <dgm:pt modelId="{9B99B757-4255-4704-9EA1-1C87320E7F1D}" type="parTrans" cxnId="{97D0FB4E-F49A-4D09-AA2A-7D89F9E85FCA}">
      <dgm:prSet/>
      <dgm:spPr/>
      <dgm:t>
        <a:bodyPr/>
        <a:lstStyle/>
        <a:p>
          <a:endParaRPr lang="en-US"/>
        </a:p>
      </dgm:t>
    </dgm:pt>
    <dgm:pt modelId="{3C18C3D1-07FD-4C79-901D-E8D1555F9ECD}" type="sibTrans" cxnId="{97D0FB4E-F49A-4D09-AA2A-7D89F9E85FCA}">
      <dgm:prSet/>
      <dgm:spPr/>
      <dgm:t>
        <a:bodyPr/>
        <a:lstStyle/>
        <a:p>
          <a:endParaRPr lang="en-US"/>
        </a:p>
      </dgm:t>
    </dgm:pt>
    <dgm:pt modelId="{20561BE4-DF4C-4C84-AD98-33B80F1C2BBB}">
      <dgm:prSet phldrT="[Text]"/>
      <dgm:spPr>
        <a:solidFill>
          <a:schemeClr val="accent2">
            <a:lumMod val="20000"/>
            <a:lumOff val="80000"/>
            <a:alpha val="90000"/>
          </a:schemeClr>
        </a:solidFill>
      </dgm:spPr>
      <dgm:t>
        <a:bodyPr/>
        <a:lstStyle/>
        <a:p>
          <a:r>
            <a:rPr lang="en-US" dirty="0"/>
            <a:t>Dining out</a:t>
          </a:r>
        </a:p>
      </dgm:t>
    </dgm:pt>
    <dgm:pt modelId="{34BB1520-7303-43EF-813D-C9EA0044AF74}" type="parTrans" cxnId="{6CD9C3F0-3165-4F7A-B317-E5284C24F5A7}">
      <dgm:prSet/>
      <dgm:spPr/>
      <dgm:t>
        <a:bodyPr/>
        <a:lstStyle/>
        <a:p>
          <a:endParaRPr lang="en-US"/>
        </a:p>
      </dgm:t>
    </dgm:pt>
    <dgm:pt modelId="{44DDD883-DBEB-46D7-8299-297A41CB25CF}" type="sibTrans" cxnId="{6CD9C3F0-3165-4F7A-B317-E5284C24F5A7}">
      <dgm:prSet/>
      <dgm:spPr/>
      <dgm:t>
        <a:bodyPr/>
        <a:lstStyle/>
        <a:p>
          <a:endParaRPr lang="en-US"/>
        </a:p>
      </dgm:t>
    </dgm:pt>
    <dgm:pt modelId="{6D469D7C-600D-455E-984A-3C0DFD4555FB}">
      <dgm:prSet phldrT="[Text]"/>
      <dgm:spPr>
        <a:solidFill>
          <a:schemeClr val="accent2">
            <a:lumMod val="20000"/>
            <a:lumOff val="80000"/>
            <a:alpha val="90000"/>
          </a:schemeClr>
        </a:solidFill>
      </dgm:spPr>
      <dgm:t>
        <a:bodyPr/>
        <a:lstStyle/>
        <a:p>
          <a:r>
            <a:rPr lang="en-US" dirty="0"/>
            <a:t>Cable</a:t>
          </a:r>
        </a:p>
      </dgm:t>
    </dgm:pt>
    <dgm:pt modelId="{D1D8368C-9570-455E-84C5-513FB0DB9926}" type="parTrans" cxnId="{591D361F-B828-4CC6-B061-2D8AE473EE9A}">
      <dgm:prSet/>
      <dgm:spPr/>
      <dgm:t>
        <a:bodyPr/>
        <a:lstStyle/>
        <a:p>
          <a:endParaRPr lang="en-US"/>
        </a:p>
      </dgm:t>
    </dgm:pt>
    <dgm:pt modelId="{C451CAB7-35D7-4BA6-9CCD-B890FAB43457}" type="sibTrans" cxnId="{591D361F-B828-4CC6-B061-2D8AE473EE9A}">
      <dgm:prSet/>
      <dgm:spPr/>
      <dgm:t>
        <a:bodyPr/>
        <a:lstStyle/>
        <a:p>
          <a:endParaRPr lang="en-US"/>
        </a:p>
      </dgm:t>
    </dgm:pt>
    <dgm:pt modelId="{8D3133E2-0810-4BF5-AE23-8977298CFDC8}">
      <dgm:prSet phldrT="[Text]"/>
      <dgm:spPr>
        <a:solidFill>
          <a:schemeClr val="accent2">
            <a:lumMod val="20000"/>
            <a:lumOff val="80000"/>
            <a:alpha val="90000"/>
          </a:schemeClr>
        </a:solidFill>
      </dgm:spPr>
      <dgm:t>
        <a:bodyPr/>
        <a:lstStyle/>
        <a:p>
          <a:r>
            <a:rPr lang="en-US" dirty="0"/>
            <a:t>Education (current and future)</a:t>
          </a:r>
        </a:p>
      </dgm:t>
    </dgm:pt>
    <dgm:pt modelId="{4084269D-805C-4C43-9F2B-8324A4699316}" type="parTrans" cxnId="{AB10CA17-9C79-4186-A40C-EB6BF5252DC4}">
      <dgm:prSet/>
      <dgm:spPr/>
      <dgm:t>
        <a:bodyPr/>
        <a:lstStyle/>
        <a:p>
          <a:endParaRPr lang="en-US"/>
        </a:p>
      </dgm:t>
    </dgm:pt>
    <dgm:pt modelId="{14B44C54-4771-4490-8593-96C04B93B42C}" type="sibTrans" cxnId="{AB10CA17-9C79-4186-A40C-EB6BF5252DC4}">
      <dgm:prSet/>
      <dgm:spPr/>
      <dgm:t>
        <a:bodyPr/>
        <a:lstStyle/>
        <a:p>
          <a:endParaRPr lang="en-US"/>
        </a:p>
      </dgm:t>
    </dgm:pt>
    <dgm:pt modelId="{8E3E0848-414C-492A-B8B0-366AA8FDFCE8}">
      <dgm:prSet phldrT="[Text]"/>
      <dgm:spPr>
        <a:solidFill>
          <a:schemeClr val="accent2">
            <a:lumMod val="20000"/>
            <a:lumOff val="80000"/>
            <a:alpha val="90000"/>
          </a:schemeClr>
        </a:solidFill>
      </dgm:spPr>
      <dgm:t>
        <a:bodyPr/>
        <a:lstStyle/>
        <a:p>
          <a:r>
            <a:rPr lang="en-US" dirty="0"/>
            <a:t>Debt elimination (current and future)</a:t>
          </a:r>
        </a:p>
      </dgm:t>
    </dgm:pt>
    <dgm:pt modelId="{25934F82-EC78-4081-9845-43CB96F6946F}" type="parTrans" cxnId="{9C9069B2-9F40-4776-9BFC-A42DF8725DE3}">
      <dgm:prSet/>
      <dgm:spPr/>
      <dgm:t>
        <a:bodyPr/>
        <a:lstStyle/>
        <a:p>
          <a:endParaRPr lang="en-US"/>
        </a:p>
      </dgm:t>
    </dgm:pt>
    <dgm:pt modelId="{80A59EBD-48CB-4077-BA13-ED1506606C5D}" type="sibTrans" cxnId="{9C9069B2-9F40-4776-9BFC-A42DF8725DE3}">
      <dgm:prSet/>
      <dgm:spPr/>
      <dgm:t>
        <a:bodyPr/>
        <a:lstStyle/>
        <a:p>
          <a:endParaRPr lang="en-US"/>
        </a:p>
      </dgm:t>
    </dgm:pt>
    <dgm:pt modelId="{E038A3B8-1FDD-4F9C-B0BE-BFEA5F344549}">
      <dgm:prSet phldrT="[Text]"/>
      <dgm:spPr>
        <a:solidFill>
          <a:schemeClr val="accent2">
            <a:lumMod val="20000"/>
            <a:lumOff val="80000"/>
            <a:alpha val="90000"/>
          </a:schemeClr>
        </a:solidFill>
      </dgm:spPr>
      <dgm:t>
        <a:bodyPr/>
        <a:lstStyle/>
        <a:p>
          <a:r>
            <a:rPr lang="en-US" dirty="0"/>
            <a:t>Insurance</a:t>
          </a:r>
        </a:p>
      </dgm:t>
    </dgm:pt>
    <dgm:pt modelId="{6123FD9C-F77C-4C01-B54D-4090AB9BDD2B}" type="parTrans" cxnId="{E61C726C-4552-4137-8860-A3A6C0690FFF}">
      <dgm:prSet/>
      <dgm:spPr/>
      <dgm:t>
        <a:bodyPr/>
        <a:lstStyle/>
        <a:p>
          <a:endParaRPr lang="en-US"/>
        </a:p>
      </dgm:t>
    </dgm:pt>
    <dgm:pt modelId="{2D7908DA-A791-4894-909F-BF8752D8A194}" type="sibTrans" cxnId="{E61C726C-4552-4137-8860-A3A6C0690FFF}">
      <dgm:prSet/>
      <dgm:spPr/>
      <dgm:t>
        <a:bodyPr/>
        <a:lstStyle/>
        <a:p>
          <a:endParaRPr lang="en-US"/>
        </a:p>
      </dgm:t>
    </dgm:pt>
    <dgm:pt modelId="{2B856601-3CD9-4C21-87B1-E49B62C51AB1}" type="pres">
      <dgm:prSet presAssocID="{1B4CAE39-C782-463D-BB7D-9CAEFA1A18AD}" presName="Name0" presStyleCnt="0">
        <dgm:presLayoutVars>
          <dgm:dir/>
          <dgm:animLvl val="lvl"/>
          <dgm:resizeHandles val="exact"/>
        </dgm:presLayoutVars>
      </dgm:prSet>
      <dgm:spPr/>
    </dgm:pt>
    <dgm:pt modelId="{0AC43168-BAD9-4B88-92AE-7DC020017226}" type="pres">
      <dgm:prSet presAssocID="{36B2C705-C8CB-4494-A756-02DC4272733F}" presName="linNode" presStyleCnt="0"/>
      <dgm:spPr/>
    </dgm:pt>
    <dgm:pt modelId="{9BA68DC6-AE89-425A-81CF-959C3461C321}" type="pres">
      <dgm:prSet presAssocID="{36B2C705-C8CB-4494-A756-02DC4272733F}" presName="parentText" presStyleLbl="node1" presStyleIdx="0" presStyleCnt="3" custScaleX="90695" custScaleY="68327">
        <dgm:presLayoutVars>
          <dgm:chMax val="1"/>
          <dgm:bulletEnabled val="1"/>
        </dgm:presLayoutVars>
      </dgm:prSet>
      <dgm:spPr/>
    </dgm:pt>
    <dgm:pt modelId="{97B04456-5D0C-4660-9C37-6F78288040DF}" type="pres">
      <dgm:prSet presAssocID="{36B2C705-C8CB-4494-A756-02DC4272733F}" presName="descendantText" presStyleLbl="alignAccFollowNode1" presStyleIdx="0" presStyleCnt="3">
        <dgm:presLayoutVars>
          <dgm:bulletEnabled val="1"/>
        </dgm:presLayoutVars>
      </dgm:prSet>
      <dgm:spPr/>
    </dgm:pt>
    <dgm:pt modelId="{1E9DAA8E-2CC7-4001-9BA4-CFB703E130DD}" type="pres">
      <dgm:prSet presAssocID="{0B51084A-BA62-43D8-B31F-CD68C8543C50}" presName="sp" presStyleCnt="0"/>
      <dgm:spPr/>
    </dgm:pt>
    <dgm:pt modelId="{04F32739-EE1F-49C1-A318-1A654DDAD295}" type="pres">
      <dgm:prSet presAssocID="{DFEA496A-9C17-44D8-A941-EDB80714874A}" presName="linNode" presStyleCnt="0"/>
      <dgm:spPr/>
    </dgm:pt>
    <dgm:pt modelId="{A0F36D56-1E23-4F7B-BB88-B21B8D9C7F68}" type="pres">
      <dgm:prSet presAssocID="{DFEA496A-9C17-44D8-A941-EDB80714874A}" presName="parentText" presStyleLbl="node1" presStyleIdx="1" presStyleCnt="3" custScaleX="90695" custScaleY="68327">
        <dgm:presLayoutVars>
          <dgm:chMax val="1"/>
          <dgm:bulletEnabled val="1"/>
        </dgm:presLayoutVars>
      </dgm:prSet>
      <dgm:spPr/>
    </dgm:pt>
    <dgm:pt modelId="{A355F5D6-DED2-4FEB-9CA9-287C85E45DAE}" type="pres">
      <dgm:prSet presAssocID="{DFEA496A-9C17-44D8-A941-EDB80714874A}" presName="descendantText" presStyleLbl="alignAccFollowNode1" presStyleIdx="1" presStyleCnt="3">
        <dgm:presLayoutVars>
          <dgm:bulletEnabled val="1"/>
        </dgm:presLayoutVars>
      </dgm:prSet>
      <dgm:spPr/>
    </dgm:pt>
    <dgm:pt modelId="{55EA1D4E-03B8-4716-9BD0-6E028FC4F182}" type="pres">
      <dgm:prSet presAssocID="{6E11B0C4-1EA1-49FD-A681-FECA4CB54B86}" presName="sp" presStyleCnt="0"/>
      <dgm:spPr/>
    </dgm:pt>
    <dgm:pt modelId="{C73C2D8B-655B-4BF9-9CCB-B842BC50391F}" type="pres">
      <dgm:prSet presAssocID="{20F76103-3AF6-44D2-96CC-58563073F01D}" presName="linNode" presStyleCnt="0"/>
      <dgm:spPr/>
    </dgm:pt>
    <dgm:pt modelId="{8343A7BD-E9E4-4DB2-8CC0-D310676767FE}" type="pres">
      <dgm:prSet presAssocID="{20F76103-3AF6-44D2-96CC-58563073F01D}" presName="parentText" presStyleLbl="node1" presStyleIdx="2" presStyleCnt="3" custScaleX="90695" custScaleY="68327">
        <dgm:presLayoutVars>
          <dgm:chMax val="1"/>
          <dgm:bulletEnabled val="1"/>
        </dgm:presLayoutVars>
      </dgm:prSet>
      <dgm:spPr/>
    </dgm:pt>
    <dgm:pt modelId="{CCD5B7A0-94A2-4677-8C2C-D846EBA0366B}" type="pres">
      <dgm:prSet presAssocID="{20F76103-3AF6-44D2-96CC-58563073F01D}" presName="descendantText" presStyleLbl="alignAccFollowNode1" presStyleIdx="2" presStyleCnt="3">
        <dgm:presLayoutVars>
          <dgm:bulletEnabled val="1"/>
        </dgm:presLayoutVars>
      </dgm:prSet>
      <dgm:spPr/>
    </dgm:pt>
  </dgm:ptLst>
  <dgm:cxnLst>
    <dgm:cxn modelId="{EBD56E00-DF38-444C-8888-1BFFE288189F}" srcId="{20F76103-3AF6-44D2-96CC-58563073F01D}" destId="{990CE025-4FB2-49A2-9690-E7056FB08E7C}" srcOrd="3" destOrd="0" parTransId="{3BD3CC22-0044-4EF4-8AB5-71385AA02770}" sibTransId="{CE129A32-B9E8-467F-A10B-A6A11657FE13}"/>
    <dgm:cxn modelId="{B55E1303-8C7F-4BBA-8C1C-3349B7A180C8}" type="presOf" srcId="{DFEA496A-9C17-44D8-A941-EDB80714874A}" destId="{A0F36D56-1E23-4F7B-BB88-B21B8D9C7F68}" srcOrd="0" destOrd="0" presId="urn:microsoft.com/office/officeart/2005/8/layout/vList5"/>
    <dgm:cxn modelId="{8C1F6603-D081-4E97-9746-32790F559886}" type="presOf" srcId="{20F76103-3AF6-44D2-96CC-58563073F01D}" destId="{8343A7BD-E9E4-4DB2-8CC0-D310676767FE}" srcOrd="0" destOrd="0" presId="urn:microsoft.com/office/officeart/2005/8/layout/vList5"/>
    <dgm:cxn modelId="{99E30304-F5A4-4B09-B6D0-E10806A95A24}" srcId="{20F76103-3AF6-44D2-96CC-58563073F01D}" destId="{91F0AD06-016C-426D-B84A-5837AE124B98}" srcOrd="0" destOrd="0" parTransId="{4459997B-BE9C-4423-B7EE-453EAC930D27}" sibTransId="{96CD9E98-6E0D-427D-B6B8-DC1327BA30C6}"/>
    <dgm:cxn modelId="{B71C4A05-2B6C-42C1-8879-654FBC2C1E3B}" srcId="{36B2C705-C8CB-4494-A756-02DC4272733F}" destId="{FB6A626E-C436-4367-AEB1-5289E3EF1D36}" srcOrd="3" destOrd="0" parTransId="{08890E27-059B-4403-B903-C7BAFA106195}" sibTransId="{1FB3E9E7-87D0-47AE-9834-0D6A3417D749}"/>
    <dgm:cxn modelId="{0C97970F-E409-4A82-963B-379454B55545}" type="presOf" srcId="{1B4CAE39-C782-463D-BB7D-9CAEFA1A18AD}" destId="{2B856601-3CD9-4C21-87B1-E49B62C51AB1}" srcOrd="0" destOrd="0" presId="urn:microsoft.com/office/officeart/2005/8/layout/vList5"/>
    <dgm:cxn modelId="{6B050A16-2570-462D-A8EA-9F509F1D859D}" type="presOf" srcId="{FB6A626E-C436-4367-AEB1-5289E3EF1D36}" destId="{97B04456-5D0C-4660-9C37-6F78288040DF}" srcOrd="0" destOrd="3" presId="urn:microsoft.com/office/officeart/2005/8/layout/vList5"/>
    <dgm:cxn modelId="{AB10CA17-9C79-4186-A40C-EB6BF5252DC4}" srcId="{20F76103-3AF6-44D2-96CC-58563073F01D}" destId="{8D3133E2-0810-4BF5-AE23-8977298CFDC8}" srcOrd="1" destOrd="0" parTransId="{4084269D-805C-4C43-9F2B-8324A4699316}" sibTransId="{14B44C54-4771-4490-8593-96C04B93B42C}"/>
    <dgm:cxn modelId="{1A8D5F1B-1699-40BA-86F3-E066AF366D8E}" type="presOf" srcId="{9B14582D-6595-479D-BD89-1AA7D701E49F}" destId="{97B04456-5D0C-4660-9C37-6F78288040DF}" srcOrd="0" destOrd="2" presId="urn:microsoft.com/office/officeart/2005/8/layout/vList5"/>
    <dgm:cxn modelId="{591D361F-B828-4CC6-B061-2D8AE473EE9A}" srcId="{DFEA496A-9C17-44D8-A941-EDB80714874A}" destId="{6D469D7C-600D-455E-984A-3C0DFD4555FB}" srcOrd="2" destOrd="0" parTransId="{D1D8368C-9570-455E-84C5-513FB0DB9926}" sibTransId="{C451CAB7-35D7-4BA6-9CCD-B890FAB43457}"/>
    <dgm:cxn modelId="{57B6E33D-CD11-4DC5-9BD8-38310B611FDB}" type="presOf" srcId="{990CE025-4FB2-49A2-9690-E7056FB08E7C}" destId="{CCD5B7A0-94A2-4677-8C2C-D846EBA0366B}" srcOrd="0" destOrd="3" presId="urn:microsoft.com/office/officeart/2005/8/layout/vList5"/>
    <dgm:cxn modelId="{C258405D-1DA9-4671-BBBA-CECBB0D0B785}" srcId="{36B2C705-C8CB-4494-A756-02DC4272733F}" destId="{9B14582D-6595-479D-BD89-1AA7D701E49F}" srcOrd="2" destOrd="0" parTransId="{7985AA2B-5E45-4218-8715-3C5A9DAF9649}" sibTransId="{3246A2FD-3E2A-4AE8-AC89-EB1471F49C88}"/>
    <dgm:cxn modelId="{D501CE61-85E9-416C-AF99-05B91356A371}" type="presOf" srcId="{F4B96045-9DDD-4795-B862-77DD7F2DABF4}" destId="{97B04456-5D0C-4660-9C37-6F78288040DF}" srcOrd="0" destOrd="0" presId="urn:microsoft.com/office/officeart/2005/8/layout/vList5"/>
    <dgm:cxn modelId="{453D7942-93F6-4769-AF4B-272EF461E314}" srcId="{DFEA496A-9C17-44D8-A941-EDB80714874A}" destId="{9A1FEF46-C2B9-4372-B324-8C1346C285AB}" srcOrd="1" destOrd="0" parTransId="{90AB67F7-19BA-44DE-87D0-D02F5BAED1FB}" sibTransId="{E412DF6E-F770-401E-80F3-B5360A44AF96}"/>
    <dgm:cxn modelId="{78FA9643-17F7-45E2-AFAA-0C50DE7BE243}" type="presOf" srcId="{8E3E0848-414C-492A-B8B0-366AA8FDFCE8}" destId="{CCD5B7A0-94A2-4677-8C2C-D846EBA0366B}" srcOrd="0" destOrd="2" presId="urn:microsoft.com/office/officeart/2005/8/layout/vList5"/>
    <dgm:cxn modelId="{1E8A4C6B-0F24-4225-B686-F284A758C936}" srcId="{1B4CAE39-C782-463D-BB7D-9CAEFA1A18AD}" destId="{36B2C705-C8CB-4494-A756-02DC4272733F}" srcOrd="0" destOrd="0" parTransId="{65C40A78-9AD8-4F5C-AC27-6492ECD741B9}" sibTransId="{0B51084A-BA62-43D8-B31F-CD68C8543C50}"/>
    <dgm:cxn modelId="{9E81D96B-8B32-4860-9A7B-A17C4DAEC8DE}" type="presOf" srcId="{20561BE4-DF4C-4C84-AD98-33B80F1C2BBB}" destId="{A355F5D6-DED2-4FEB-9CA9-287C85E45DAE}" srcOrd="0" destOrd="3" presId="urn:microsoft.com/office/officeart/2005/8/layout/vList5"/>
    <dgm:cxn modelId="{E61C726C-4552-4137-8860-A3A6C0690FFF}" srcId="{36B2C705-C8CB-4494-A756-02DC4272733F}" destId="{E038A3B8-1FDD-4F9C-B0BE-BFEA5F344549}" srcOrd="1" destOrd="0" parTransId="{6123FD9C-F77C-4C01-B54D-4090AB9BDD2B}" sibTransId="{2D7908DA-A791-4894-909F-BF8752D8A194}"/>
    <dgm:cxn modelId="{99D5956E-B268-4DD9-A609-F2CD9196C471}" type="presOf" srcId="{36B2C705-C8CB-4494-A756-02DC4272733F}" destId="{9BA68DC6-AE89-425A-81CF-959C3461C321}" srcOrd="0" destOrd="0" presId="urn:microsoft.com/office/officeart/2005/8/layout/vList5"/>
    <dgm:cxn modelId="{97D0FB4E-F49A-4D09-AA2A-7D89F9E85FCA}" srcId="{36B2C705-C8CB-4494-A756-02DC4272733F}" destId="{37550A34-54EE-4522-BFDC-1DFAFDDFD938}" srcOrd="4" destOrd="0" parTransId="{9B99B757-4255-4704-9EA1-1C87320E7F1D}" sibTransId="{3C18C3D1-07FD-4C79-901D-E8D1555F9ECD}"/>
    <dgm:cxn modelId="{C5BC6752-74C6-4965-8215-4D2D3076F876}" type="presOf" srcId="{8D3133E2-0810-4BF5-AE23-8977298CFDC8}" destId="{CCD5B7A0-94A2-4677-8C2C-D846EBA0366B}" srcOrd="0" destOrd="1" presId="urn:microsoft.com/office/officeart/2005/8/layout/vList5"/>
    <dgm:cxn modelId="{83941D74-40AA-40A5-8942-BCF5969499C6}" type="presOf" srcId="{9A1FEF46-C2B9-4372-B324-8C1346C285AB}" destId="{A355F5D6-DED2-4FEB-9CA9-287C85E45DAE}" srcOrd="0" destOrd="1" presId="urn:microsoft.com/office/officeart/2005/8/layout/vList5"/>
    <dgm:cxn modelId="{CA508B82-0068-4004-8031-D6D89D38F845}" type="presOf" srcId="{37550A34-54EE-4522-BFDC-1DFAFDDFD938}" destId="{97B04456-5D0C-4660-9C37-6F78288040DF}" srcOrd="0" destOrd="4" presId="urn:microsoft.com/office/officeart/2005/8/layout/vList5"/>
    <dgm:cxn modelId="{1439938B-0DA9-4D73-BA1D-3322CD4FED19}" srcId="{DFEA496A-9C17-44D8-A941-EDB80714874A}" destId="{F6EC37B6-87EC-4FD1-A799-483B22FDE008}" srcOrd="0" destOrd="0" parTransId="{CB44A1AA-F301-4F6E-95A7-B5C2242438C8}" sibTransId="{1EFAC9D1-CA83-4BCE-AB26-3902B82B603F}"/>
    <dgm:cxn modelId="{6D76AE9C-696B-4F7D-91C0-1F8D0A03B137}" type="presOf" srcId="{6D469D7C-600D-455E-984A-3C0DFD4555FB}" destId="{A355F5D6-DED2-4FEB-9CA9-287C85E45DAE}" srcOrd="0" destOrd="2" presId="urn:microsoft.com/office/officeart/2005/8/layout/vList5"/>
    <dgm:cxn modelId="{EBD25B9D-9634-4C2C-8ED8-375A17486A51}" srcId="{36B2C705-C8CB-4494-A756-02DC4272733F}" destId="{F4B96045-9DDD-4795-B862-77DD7F2DABF4}" srcOrd="0" destOrd="0" parTransId="{C018FFCF-9F51-4F43-AB25-F88924287E38}" sibTransId="{ACA2CA49-B9BB-49A7-8608-77C5D7F02D00}"/>
    <dgm:cxn modelId="{9C9069B2-9F40-4776-9BFC-A42DF8725DE3}" srcId="{20F76103-3AF6-44D2-96CC-58563073F01D}" destId="{8E3E0848-414C-492A-B8B0-366AA8FDFCE8}" srcOrd="2" destOrd="0" parTransId="{25934F82-EC78-4081-9845-43CB96F6946F}" sibTransId="{80A59EBD-48CB-4077-BA13-ED1506606C5D}"/>
    <dgm:cxn modelId="{92C101BE-FE34-4CE4-8E90-F62664ED79A0}" type="presOf" srcId="{E038A3B8-1FDD-4F9C-B0BE-BFEA5F344549}" destId="{97B04456-5D0C-4660-9C37-6F78288040DF}" srcOrd="0" destOrd="1" presId="urn:microsoft.com/office/officeart/2005/8/layout/vList5"/>
    <dgm:cxn modelId="{94569ECC-5AF7-4386-8FFD-3652386AB03C}" type="presOf" srcId="{91F0AD06-016C-426D-B84A-5837AE124B98}" destId="{CCD5B7A0-94A2-4677-8C2C-D846EBA0366B}" srcOrd="0" destOrd="0" presId="urn:microsoft.com/office/officeart/2005/8/layout/vList5"/>
    <dgm:cxn modelId="{B086A9CD-43FE-4588-A972-4C3CFA3A291E}" type="presOf" srcId="{F6EC37B6-87EC-4FD1-A799-483B22FDE008}" destId="{A355F5D6-DED2-4FEB-9CA9-287C85E45DAE}" srcOrd="0" destOrd="0" presId="urn:microsoft.com/office/officeart/2005/8/layout/vList5"/>
    <dgm:cxn modelId="{AA91ECCD-A1BF-4FB7-A012-073906CF6929}" srcId="{1B4CAE39-C782-463D-BB7D-9CAEFA1A18AD}" destId="{20F76103-3AF6-44D2-96CC-58563073F01D}" srcOrd="2" destOrd="0" parTransId="{7A3DBA5A-6F53-4FE6-AACE-8BEA099A09CD}" sibTransId="{5E9F10E7-E5CF-4215-BDD0-1EA484871FC4}"/>
    <dgm:cxn modelId="{D46C50DD-40A8-4F60-A073-9AA69E68C7FE}" srcId="{1B4CAE39-C782-463D-BB7D-9CAEFA1A18AD}" destId="{DFEA496A-9C17-44D8-A941-EDB80714874A}" srcOrd="1" destOrd="0" parTransId="{5186D8C5-6CA5-465F-A438-4895B8D66A32}" sibTransId="{6E11B0C4-1EA1-49FD-A681-FECA4CB54B86}"/>
    <dgm:cxn modelId="{6CD9C3F0-3165-4F7A-B317-E5284C24F5A7}" srcId="{DFEA496A-9C17-44D8-A941-EDB80714874A}" destId="{20561BE4-DF4C-4C84-AD98-33B80F1C2BBB}" srcOrd="3" destOrd="0" parTransId="{34BB1520-7303-43EF-813D-C9EA0044AF74}" sibTransId="{44DDD883-DBEB-46D7-8299-297A41CB25CF}"/>
    <dgm:cxn modelId="{8B4326EF-2009-40EF-B845-066CC42E1B7B}" type="presParOf" srcId="{2B856601-3CD9-4C21-87B1-E49B62C51AB1}" destId="{0AC43168-BAD9-4B88-92AE-7DC020017226}" srcOrd="0" destOrd="0" presId="urn:microsoft.com/office/officeart/2005/8/layout/vList5"/>
    <dgm:cxn modelId="{BFE19692-1348-4E4D-8530-B348254A364D}" type="presParOf" srcId="{0AC43168-BAD9-4B88-92AE-7DC020017226}" destId="{9BA68DC6-AE89-425A-81CF-959C3461C321}" srcOrd="0" destOrd="0" presId="urn:microsoft.com/office/officeart/2005/8/layout/vList5"/>
    <dgm:cxn modelId="{F94121C1-C900-4F56-8B84-E0A694E02A9B}" type="presParOf" srcId="{0AC43168-BAD9-4B88-92AE-7DC020017226}" destId="{97B04456-5D0C-4660-9C37-6F78288040DF}" srcOrd="1" destOrd="0" presId="urn:microsoft.com/office/officeart/2005/8/layout/vList5"/>
    <dgm:cxn modelId="{E9F4E050-A9AC-42A4-A78A-F76E844C7BCE}" type="presParOf" srcId="{2B856601-3CD9-4C21-87B1-E49B62C51AB1}" destId="{1E9DAA8E-2CC7-4001-9BA4-CFB703E130DD}" srcOrd="1" destOrd="0" presId="urn:microsoft.com/office/officeart/2005/8/layout/vList5"/>
    <dgm:cxn modelId="{E7CB228C-3536-4A84-904D-92ED38539354}" type="presParOf" srcId="{2B856601-3CD9-4C21-87B1-E49B62C51AB1}" destId="{04F32739-EE1F-49C1-A318-1A654DDAD295}" srcOrd="2" destOrd="0" presId="urn:microsoft.com/office/officeart/2005/8/layout/vList5"/>
    <dgm:cxn modelId="{8B9BDD5C-8130-41EF-9C24-D43236EA94DE}" type="presParOf" srcId="{04F32739-EE1F-49C1-A318-1A654DDAD295}" destId="{A0F36D56-1E23-4F7B-BB88-B21B8D9C7F68}" srcOrd="0" destOrd="0" presId="urn:microsoft.com/office/officeart/2005/8/layout/vList5"/>
    <dgm:cxn modelId="{84CDE91F-9E12-452B-9C21-531D9F4515FD}" type="presParOf" srcId="{04F32739-EE1F-49C1-A318-1A654DDAD295}" destId="{A355F5D6-DED2-4FEB-9CA9-287C85E45DAE}" srcOrd="1" destOrd="0" presId="urn:microsoft.com/office/officeart/2005/8/layout/vList5"/>
    <dgm:cxn modelId="{B345FADB-A21D-44BB-9662-5A63CADCC2A6}" type="presParOf" srcId="{2B856601-3CD9-4C21-87B1-E49B62C51AB1}" destId="{55EA1D4E-03B8-4716-9BD0-6E028FC4F182}" srcOrd="3" destOrd="0" presId="urn:microsoft.com/office/officeart/2005/8/layout/vList5"/>
    <dgm:cxn modelId="{D7449204-8120-47D1-B104-2E4BBC69C250}" type="presParOf" srcId="{2B856601-3CD9-4C21-87B1-E49B62C51AB1}" destId="{C73C2D8B-655B-4BF9-9CCB-B842BC50391F}" srcOrd="4" destOrd="0" presId="urn:microsoft.com/office/officeart/2005/8/layout/vList5"/>
    <dgm:cxn modelId="{D072DC56-9070-4C77-98A3-8EDE495C3DBF}" type="presParOf" srcId="{C73C2D8B-655B-4BF9-9CCB-B842BC50391F}" destId="{8343A7BD-E9E4-4DB2-8CC0-D310676767FE}" srcOrd="0" destOrd="0" presId="urn:microsoft.com/office/officeart/2005/8/layout/vList5"/>
    <dgm:cxn modelId="{48726C56-EBA2-4563-966C-F57FFDF94011}" type="presParOf" srcId="{C73C2D8B-655B-4BF9-9CCB-B842BC50391F}" destId="{CCD5B7A0-94A2-4677-8C2C-D846EBA0366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B6DBDE-413A-4046-8082-FD054FD71BBA}"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US"/>
        </a:p>
      </dgm:t>
    </dgm:pt>
    <dgm:pt modelId="{03B988F9-D7A1-4DE0-8FD0-F6E3EFC88B5C}">
      <dgm:prSet phldrT="[Text]" custT="1"/>
      <dgm:spPr>
        <a:solidFill>
          <a:schemeClr val="accent2">
            <a:lumMod val="75000"/>
          </a:schemeClr>
        </a:solidFill>
      </dgm:spPr>
      <dgm:t>
        <a:bodyPr/>
        <a:lstStyle/>
        <a:p>
          <a:r>
            <a:rPr lang="en-US" sz="3600" dirty="0"/>
            <a:t>Manage Risk</a:t>
          </a:r>
        </a:p>
      </dgm:t>
    </dgm:pt>
    <dgm:pt modelId="{4CC3456D-E5D9-4E65-8D43-C679E3FD3D1F}" type="parTrans" cxnId="{F865ED39-857E-487A-884A-538E92196009}">
      <dgm:prSet/>
      <dgm:spPr/>
      <dgm:t>
        <a:bodyPr/>
        <a:lstStyle/>
        <a:p>
          <a:endParaRPr lang="en-US"/>
        </a:p>
      </dgm:t>
    </dgm:pt>
    <dgm:pt modelId="{64BC6C08-E228-4E48-9D8D-ACC259A1879C}" type="sibTrans" cxnId="{F865ED39-857E-487A-884A-538E92196009}">
      <dgm:prSet/>
      <dgm:spPr/>
      <dgm:t>
        <a:bodyPr/>
        <a:lstStyle/>
        <a:p>
          <a:endParaRPr lang="en-US"/>
        </a:p>
      </dgm:t>
    </dgm:pt>
    <dgm:pt modelId="{E7FE1BBE-E518-417C-9C1B-7640B6573750}">
      <dgm:prSet phldrT="[Text]"/>
      <dgm:spPr>
        <a:solidFill>
          <a:schemeClr val="accent2">
            <a:lumMod val="75000"/>
          </a:schemeClr>
        </a:solidFill>
      </dgm:spPr>
      <dgm:t>
        <a:bodyPr/>
        <a:lstStyle/>
        <a:p>
          <a:r>
            <a:rPr lang="en-US" dirty="0"/>
            <a:t>Avoid Fraud</a:t>
          </a:r>
        </a:p>
      </dgm:t>
    </dgm:pt>
    <dgm:pt modelId="{3A748ACD-5408-40DC-85A9-8418ED384176}" type="parTrans" cxnId="{4D0F2D3A-69D4-472A-90FF-C4E94AA17762}">
      <dgm:prSet/>
      <dgm:spPr/>
      <dgm:t>
        <a:bodyPr/>
        <a:lstStyle/>
        <a:p>
          <a:endParaRPr lang="en-US"/>
        </a:p>
      </dgm:t>
    </dgm:pt>
    <dgm:pt modelId="{6A50A6E8-A9B0-4AF7-A0DA-5F15FB9D854B}" type="sibTrans" cxnId="{4D0F2D3A-69D4-472A-90FF-C4E94AA17762}">
      <dgm:prSet/>
      <dgm:spPr/>
      <dgm:t>
        <a:bodyPr/>
        <a:lstStyle/>
        <a:p>
          <a:endParaRPr lang="en-US"/>
        </a:p>
      </dgm:t>
    </dgm:pt>
    <dgm:pt modelId="{385B0C33-70E5-4F62-848F-54706739212E}">
      <dgm:prSet phldrT="[Text]"/>
      <dgm:spPr>
        <a:solidFill>
          <a:schemeClr val="accent2">
            <a:lumMod val="75000"/>
          </a:schemeClr>
        </a:solidFill>
      </dgm:spPr>
      <dgm:t>
        <a:bodyPr/>
        <a:lstStyle/>
        <a:p>
          <a:r>
            <a:rPr lang="en-US" dirty="0"/>
            <a:t>Emergency Fund</a:t>
          </a:r>
        </a:p>
      </dgm:t>
    </dgm:pt>
    <dgm:pt modelId="{67BC8E4C-14F7-4F73-9529-C4D2D33012CC}" type="parTrans" cxnId="{337BBE24-190F-4C8C-9866-16D239FFC4D1}">
      <dgm:prSet/>
      <dgm:spPr/>
      <dgm:t>
        <a:bodyPr/>
        <a:lstStyle/>
        <a:p>
          <a:endParaRPr lang="en-US"/>
        </a:p>
      </dgm:t>
    </dgm:pt>
    <dgm:pt modelId="{FDC090CD-2A90-4A77-BB2A-5333EBA78267}" type="sibTrans" cxnId="{337BBE24-190F-4C8C-9866-16D239FFC4D1}">
      <dgm:prSet/>
      <dgm:spPr/>
      <dgm:t>
        <a:bodyPr/>
        <a:lstStyle/>
        <a:p>
          <a:endParaRPr lang="en-US"/>
        </a:p>
      </dgm:t>
    </dgm:pt>
    <dgm:pt modelId="{FED7D956-D4FD-4D86-ACC9-DF690BC803BF}">
      <dgm:prSet phldrT="[Text]"/>
      <dgm:spPr>
        <a:solidFill>
          <a:schemeClr val="accent2">
            <a:lumMod val="75000"/>
          </a:schemeClr>
        </a:solidFill>
      </dgm:spPr>
      <dgm:t>
        <a:bodyPr/>
        <a:lstStyle/>
        <a:p>
          <a:r>
            <a:rPr lang="en-US" dirty="0"/>
            <a:t>Credit</a:t>
          </a:r>
        </a:p>
      </dgm:t>
    </dgm:pt>
    <dgm:pt modelId="{CC78CC98-BE4E-416D-BB90-A09A79E388F3}" type="parTrans" cxnId="{3DC5CAC7-A0B2-4A30-A9B7-BFCE9DE5B944}">
      <dgm:prSet/>
      <dgm:spPr/>
      <dgm:t>
        <a:bodyPr/>
        <a:lstStyle/>
        <a:p>
          <a:endParaRPr lang="en-US"/>
        </a:p>
      </dgm:t>
    </dgm:pt>
    <dgm:pt modelId="{A927868A-97BB-425E-B664-23616AB203BF}" type="sibTrans" cxnId="{3DC5CAC7-A0B2-4A30-A9B7-BFCE9DE5B944}">
      <dgm:prSet/>
      <dgm:spPr/>
      <dgm:t>
        <a:bodyPr/>
        <a:lstStyle/>
        <a:p>
          <a:endParaRPr lang="en-US"/>
        </a:p>
      </dgm:t>
    </dgm:pt>
    <dgm:pt modelId="{2ECD407D-BC3F-42EE-9849-C6A631168C3B}" type="pres">
      <dgm:prSet presAssocID="{54B6DBDE-413A-4046-8082-FD054FD71BBA}" presName="hierChild1" presStyleCnt="0">
        <dgm:presLayoutVars>
          <dgm:orgChart val="1"/>
          <dgm:chPref val="1"/>
          <dgm:dir/>
          <dgm:animOne val="branch"/>
          <dgm:animLvl val="lvl"/>
          <dgm:resizeHandles/>
        </dgm:presLayoutVars>
      </dgm:prSet>
      <dgm:spPr/>
    </dgm:pt>
    <dgm:pt modelId="{C7A43EAB-7365-4324-B564-667E9BDDA02E}" type="pres">
      <dgm:prSet presAssocID="{03B988F9-D7A1-4DE0-8FD0-F6E3EFC88B5C}" presName="hierRoot1" presStyleCnt="0">
        <dgm:presLayoutVars>
          <dgm:hierBranch val="init"/>
        </dgm:presLayoutVars>
      </dgm:prSet>
      <dgm:spPr/>
    </dgm:pt>
    <dgm:pt modelId="{BBEA03B1-46B9-4664-B22F-0AFBE1071219}" type="pres">
      <dgm:prSet presAssocID="{03B988F9-D7A1-4DE0-8FD0-F6E3EFC88B5C}" presName="rootComposite1" presStyleCnt="0"/>
      <dgm:spPr/>
    </dgm:pt>
    <dgm:pt modelId="{961ECB46-4572-4497-BB92-B8FA90555763}" type="pres">
      <dgm:prSet presAssocID="{03B988F9-D7A1-4DE0-8FD0-F6E3EFC88B5C}" presName="rootText1" presStyleLbl="node0" presStyleIdx="0" presStyleCnt="1" custScaleX="254715" custScaleY="86030">
        <dgm:presLayoutVars>
          <dgm:chPref val="3"/>
        </dgm:presLayoutVars>
      </dgm:prSet>
      <dgm:spPr/>
    </dgm:pt>
    <dgm:pt modelId="{EC0BCDF8-8377-405F-B5B0-114D2806A158}" type="pres">
      <dgm:prSet presAssocID="{03B988F9-D7A1-4DE0-8FD0-F6E3EFC88B5C}" presName="rootConnector1" presStyleLbl="node1" presStyleIdx="0" presStyleCnt="0"/>
      <dgm:spPr/>
    </dgm:pt>
    <dgm:pt modelId="{65EDF0BB-1259-4F56-8667-9EFEEF86F7E9}" type="pres">
      <dgm:prSet presAssocID="{03B988F9-D7A1-4DE0-8FD0-F6E3EFC88B5C}" presName="hierChild2" presStyleCnt="0"/>
      <dgm:spPr/>
    </dgm:pt>
    <dgm:pt modelId="{7EC5F42E-26C1-48C3-A404-AA3187A38592}" type="pres">
      <dgm:prSet presAssocID="{3A748ACD-5408-40DC-85A9-8418ED384176}" presName="Name37" presStyleLbl="parChTrans1D2" presStyleIdx="0" presStyleCnt="3"/>
      <dgm:spPr/>
    </dgm:pt>
    <dgm:pt modelId="{EC8405D7-1583-4C1C-B90C-EB3C0B136BEB}" type="pres">
      <dgm:prSet presAssocID="{E7FE1BBE-E518-417C-9C1B-7640B6573750}" presName="hierRoot2" presStyleCnt="0">
        <dgm:presLayoutVars>
          <dgm:hierBranch val="init"/>
        </dgm:presLayoutVars>
      </dgm:prSet>
      <dgm:spPr/>
    </dgm:pt>
    <dgm:pt modelId="{D0CCD06F-6CAD-41CD-9C89-2DBC1C9AFF82}" type="pres">
      <dgm:prSet presAssocID="{E7FE1BBE-E518-417C-9C1B-7640B6573750}" presName="rootComposite" presStyleCnt="0"/>
      <dgm:spPr/>
    </dgm:pt>
    <dgm:pt modelId="{F4DB5608-C4C9-4777-A7BF-D2DC0635BE78}" type="pres">
      <dgm:prSet presAssocID="{E7FE1BBE-E518-417C-9C1B-7640B6573750}" presName="rootText" presStyleLbl="node2" presStyleIdx="0" presStyleCnt="3">
        <dgm:presLayoutVars>
          <dgm:chPref val="3"/>
        </dgm:presLayoutVars>
      </dgm:prSet>
      <dgm:spPr/>
    </dgm:pt>
    <dgm:pt modelId="{719FFE25-71DC-4903-9DED-0C7E3613E952}" type="pres">
      <dgm:prSet presAssocID="{E7FE1BBE-E518-417C-9C1B-7640B6573750}" presName="rootConnector" presStyleLbl="node2" presStyleIdx="0" presStyleCnt="3"/>
      <dgm:spPr/>
    </dgm:pt>
    <dgm:pt modelId="{9340D1FD-4D8C-4631-9626-B51073521B52}" type="pres">
      <dgm:prSet presAssocID="{E7FE1BBE-E518-417C-9C1B-7640B6573750}" presName="hierChild4" presStyleCnt="0"/>
      <dgm:spPr/>
    </dgm:pt>
    <dgm:pt modelId="{5B818EC0-65A0-4CE7-AD73-0BAB37118F94}" type="pres">
      <dgm:prSet presAssocID="{E7FE1BBE-E518-417C-9C1B-7640B6573750}" presName="hierChild5" presStyleCnt="0"/>
      <dgm:spPr/>
    </dgm:pt>
    <dgm:pt modelId="{202852B4-4C70-4217-AAAF-1199FD751F7C}" type="pres">
      <dgm:prSet presAssocID="{67BC8E4C-14F7-4F73-9529-C4D2D33012CC}" presName="Name37" presStyleLbl="parChTrans1D2" presStyleIdx="1" presStyleCnt="3"/>
      <dgm:spPr/>
    </dgm:pt>
    <dgm:pt modelId="{8C7509E9-0626-43EE-B01D-BCF5C83EA7B5}" type="pres">
      <dgm:prSet presAssocID="{385B0C33-70E5-4F62-848F-54706739212E}" presName="hierRoot2" presStyleCnt="0">
        <dgm:presLayoutVars>
          <dgm:hierBranch val="init"/>
        </dgm:presLayoutVars>
      </dgm:prSet>
      <dgm:spPr/>
    </dgm:pt>
    <dgm:pt modelId="{1FFCD164-91C3-44C7-B254-E656B130C2B5}" type="pres">
      <dgm:prSet presAssocID="{385B0C33-70E5-4F62-848F-54706739212E}" presName="rootComposite" presStyleCnt="0"/>
      <dgm:spPr/>
    </dgm:pt>
    <dgm:pt modelId="{4D55CC18-6A61-4684-AF3F-C5D99EEC75CD}" type="pres">
      <dgm:prSet presAssocID="{385B0C33-70E5-4F62-848F-54706739212E}" presName="rootText" presStyleLbl="node2" presStyleIdx="1" presStyleCnt="3">
        <dgm:presLayoutVars>
          <dgm:chPref val="3"/>
        </dgm:presLayoutVars>
      </dgm:prSet>
      <dgm:spPr/>
    </dgm:pt>
    <dgm:pt modelId="{E87D351A-D4B4-4F7A-BABC-BAFA476811AF}" type="pres">
      <dgm:prSet presAssocID="{385B0C33-70E5-4F62-848F-54706739212E}" presName="rootConnector" presStyleLbl="node2" presStyleIdx="1" presStyleCnt="3"/>
      <dgm:spPr/>
    </dgm:pt>
    <dgm:pt modelId="{23ED338D-A067-45E8-8EFE-5AB24C4CD132}" type="pres">
      <dgm:prSet presAssocID="{385B0C33-70E5-4F62-848F-54706739212E}" presName="hierChild4" presStyleCnt="0"/>
      <dgm:spPr/>
    </dgm:pt>
    <dgm:pt modelId="{16E7C58B-AB5F-4C06-A42A-9E230EAB4488}" type="pres">
      <dgm:prSet presAssocID="{385B0C33-70E5-4F62-848F-54706739212E}" presName="hierChild5" presStyleCnt="0"/>
      <dgm:spPr/>
    </dgm:pt>
    <dgm:pt modelId="{146B97D8-4CE2-465D-8B23-D3DCB6B93310}" type="pres">
      <dgm:prSet presAssocID="{CC78CC98-BE4E-416D-BB90-A09A79E388F3}" presName="Name37" presStyleLbl="parChTrans1D2" presStyleIdx="2" presStyleCnt="3"/>
      <dgm:spPr/>
    </dgm:pt>
    <dgm:pt modelId="{6B7B4715-5D3E-4061-9413-34BCBB5195D3}" type="pres">
      <dgm:prSet presAssocID="{FED7D956-D4FD-4D86-ACC9-DF690BC803BF}" presName="hierRoot2" presStyleCnt="0">
        <dgm:presLayoutVars>
          <dgm:hierBranch val="init"/>
        </dgm:presLayoutVars>
      </dgm:prSet>
      <dgm:spPr/>
    </dgm:pt>
    <dgm:pt modelId="{937C8C24-58E7-469E-8CDA-4B7EFF24D740}" type="pres">
      <dgm:prSet presAssocID="{FED7D956-D4FD-4D86-ACC9-DF690BC803BF}" presName="rootComposite" presStyleCnt="0"/>
      <dgm:spPr/>
    </dgm:pt>
    <dgm:pt modelId="{DF96E687-31F5-47C6-8FE8-FBEBCC95DFE6}" type="pres">
      <dgm:prSet presAssocID="{FED7D956-D4FD-4D86-ACC9-DF690BC803BF}" presName="rootText" presStyleLbl="node2" presStyleIdx="2" presStyleCnt="3">
        <dgm:presLayoutVars>
          <dgm:chPref val="3"/>
        </dgm:presLayoutVars>
      </dgm:prSet>
      <dgm:spPr/>
    </dgm:pt>
    <dgm:pt modelId="{01C33F50-6937-4321-90BF-EEAAAEE4DAAD}" type="pres">
      <dgm:prSet presAssocID="{FED7D956-D4FD-4D86-ACC9-DF690BC803BF}" presName="rootConnector" presStyleLbl="node2" presStyleIdx="2" presStyleCnt="3"/>
      <dgm:spPr/>
    </dgm:pt>
    <dgm:pt modelId="{917A54B8-233D-4192-ACA7-1305E42F113F}" type="pres">
      <dgm:prSet presAssocID="{FED7D956-D4FD-4D86-ACC9-DF690BC803BF}" presName="hierChild4" presStyleCnt="0"/>
      <dgm:spPr/>
    </dgm:pt>
    <dgm:pt modelId="{730206AC-54F8-45B3-A011-C1A43B0929C0}" type="pres">
      <dgm:prSet presAssocID="{FED7D956-D4FD-4D86-ACC9-DF690BC803BF}" presName="hierChild5" presStyleCnt="0"/>
      <dgm:spPr/>
    </dgm:pt>
    <dgm:pt modelId="{BFA3C84B-6F6D-43C5-83FE-5347C1FC815F}" type="pres">
      <dgm:prSet presAssocID="{03B988F9-D7A1-4DE0-8FD0-F6E3EFC88B5C}" presName="hierChild3" presStyleCnt="0"/>
      <dgm:spPr/>
    </dgm:pt>
  </dgm:ptLst>
  <dgm:cxnLst>
    <dgm:cxn modelId="{47AC6822-3890-4207-9E84-9C2FD84615DB}" type="presOf" srcId="{385B0C33-70E5-4F62-848F-54706739212E}" destId="{4D55CC18-6A61-4684-AF3F-C5D99EEC75CD}" srcOrd="0" destOrd="0" presId="urn:microsoft.com/office/officeart/2005/8/layout/orgChart1"/>
    <dgm:cxn modelId="{6FCF1424-FFB3-4ED0-BBDD-E764D6634085}" type="presOf" srcId="{54B6DBDE-413A-4046-8082-FD054FD71BBA}" destId="{2ECD407D-BC3F-42EE-9849-C6A631168C3B}" srcOrd="0" destOrd="0" presId="urn:microsoft.com/office/officeart/2005/8/layout/orgChart1"/>
    <dgm:cxn modelId="{337BBE24-190F-4C8C-9866-16D239FFC4D1}" srcId="{03B988F9-D7A1-4DE0-8FD0-F6E3EFC88B5C}" destId="{385B0C33-70E5-4F62-848F-54706739212E}" srcOrd="1" destOrd="0" parTransId="{67BC8E4C-14F7-4F73-9529-C4D2D33012CC}" sibTransId="{FDC090CD-2A90-4A77-BB2A-5333EBA78267}"/>
    <dgm:cxn modelId="{BACCF22C-7556-462B-A32D-FFBB67F63534}" type="presOf" srcId="{FED7D956-D4FD-4D86-ACC9-DF690BC803BF}" destId="{01C33F50-6937-4321-90BF-EEAAAEE4DAAD}" srcOrd="1" destOrd="0" presId="urn:microsoft.com/office/officeart/2005/8/layout/orgChart1"/>
    <dgm:cxn modelId="{4E665932-FF77-425F-BEC6-1204C076A4E1}" type="presOf" srcId="{CC78CC98-BE4E-416D-BB90-A09A79E388F3}" destId="{146B97D8-4CE2-465D-8B23-D3DCB6B93310}" srcOrd="0" destOrd="0" presId="urn:microsoft.com/office/officeart/2005/8/layout/orgChart1"/>
    <dgm:cxn modelId="{CEAECD32-AAC0-4F17-B66A-B98A5BF76E49}" type="presOf" srcId="{E7FE1BBE-E518-417C-9C1B-7640B6573750}" destId="{719FFE25-71DC-4903-9DED-0C7E3613E952}" srcOrd="1" destOrd="0" presId="urn:microsoft.com/office/officeart/2005/8/layout/orgChart1"/>
    <dgm:cxn modelId="{6E215634-A4DA-46C9-B99D-3B4E58DC738C}" type="presOf" srcId="{385B0C33-70E5-4F62-848F-54706739212E}" destId="{E87D351A-D4B4-4F7A-BABC-BAFA476811AF}" srcOrd="1" destOrd="0" presId="urn:microsoft.com/office/officeart/2005/8/layout/orgChart1"/>
    <dgm:cxn modelId="{F865ED39-857E-487A-884A-538E92196009}" srcId="{54B6DBDE-413A-4046-8082-FD054FD71BBA}" destId="{03B988F9-D7A1-4DE0-8FD0-F6E3EFC88B5C}" srcOrd="0" destOrd="0" parTransId="{4CC3456D-E5D9-4E65-8D43-C679E3FD3D1F}" sibTransId="{64BC6C08-E228-4E48-9D8D-ACC259A1879C}"/>
    <dgm:cxn modelId="{4D0F2D3A-69D4-472A-90FF-C4E94AA17762}" srcId="{03B988F9-D7A1-4DE0-8FD0-F6E3EFC88B5C}" destId="{E7FE1BBE-E518-417C-9C1B-7640B6573750}" srcOrd="0" destOrd="0" parTransId="{3A748ACD-5408-40DC-85A9-8418ED384176}" sibTransId="{6A50A6E8-A9B0-4AF7-A0DA-5F15FB9D854B}"/>
    <dgm:cxn modelId="{6783AB8F-DA88-4246-BB69-F15034D8F7F6}" type="presOf" srcId="{3A748ACD-5408-40DC-85A9-8418ED384176}" destId="{7EC5F42E-26C1-48C3-A404-AA3187A38592}" srcOrd="0" destOrd="0" presId="urn:microsoft.com/office/officeart/2005/8/layout/orgChart1"/>
    <dgm:cxn modelId="{B4986DAE-8DBE-437D-85C7-F6A0FD5F2BBF}" type="presOf" srcId="{03B988F9-D7A1-4DE0-8FD0-F6E3EFC88B5C}" destId="{EC0BCDF8-8377-405F-B5B0-114D2806A158}" srcOrd="1" destOrd="0" presId="urn:microsoft.com/office/officeart/2005/8/layout/orgChart1"/>
    <dgm:cxn modelId="{9E1259C4-ECED-434F-933D-8E9D69D52C9C}" type="presOf" srcId="{67BC8E4C-14F7-4F73-9529-C4D2D33012CC}" destId="{202852B4-4C70-4217-AAAF-1199FD751F7C}" srcOrd="0" destOrd="0" presId="urn:microsoft.com/office/officeart/2005/8/layout/orgChart1"/>
    <dgm:cxn modelId="{3DC5CAC7-A0B2-4A30-A9B7-BFCE9DE5B944}" srcId="{03B988F9-D7A1-4DE0-8FD0-F6E3EFC88B5C}" destId="{FED7D956-D4FD-4D86-ACC9-DF690BC803BF}" srcOrd="2" destOrd="0" parTransId="{CC78CC98-BE4E-416D-BB90-A09A79E388F3}" sibTransId="{A927868A-97BB-425E-B664-23616AB203BF}"/>
    <dgm:cxn modelId="{9763C8D8-1022-408F-B956-A3D9A1D184D0}" type="presOf" srcId="{E7FE1BBE-E518-417C-9C1B-7640B6573750}" destId="{F4DB5608-C4C9-4777-A7BF-D2DC0635BE78}" srcOrd="0" destOrd="0" presId="urn:microsoft.com/office/officeart/2005/8/layout/orgChart1"/>
    <dgm:cxn modelId="{008854E7-696B-42EB-B994-A67101BDD061}" type="presOf" srcId="{FED7D956-D4FD-4D86-ACC9-DF690BC803BF}" destId="{DF96E687-31F5-47C6-8FE8-FBEBCC95DFE6}" srcOrd="0" destOrd="0" presId="urn:microsoft.com/office/officeart/2005/8/layout/orgChart1"/>
    <dgm:cxn modelId="{EBB30BF1-AC7E-48F6-B1EC-2FF2D41E8F98}" type="presOf" srcId="{03B988F9-D7A1-4DE0-8FD0-F6E3EFC88B5C}" destId="{961ECB46-4572-4497-BB92-B8FA90555763}" srcOrd="0" destOrd="0" presId="urn:microsoft.com/office/officeart/2005/8/layout/orgChart1"/>
    <dgm:cxn modelId="{1C685C8D-4166-43A5-8F4F-53F2919642CF}" type="presParOf" srcId="{2ECD407D-BC3F-42EE-9849-C6A631168C3B}" destId="{C7A43EAB-7365-4324-B564-667E9BDDA02E}" srcOrd="0" destOrd="0" presId="urn:microsoft.com/office/officeart/2005/8/layout/orgChart1"/>
    <dgm:cxn modelId="{5BE33B45-80A7-444E-AC9B-5A7282563FC2}" type="presParOf" srcId="{C7A43EAB-7365-4324-B564-667E9BDDA02E}" destId="{BBEA03B1-46B9-4664-B22F-0AFBE1071219}" srcOrd="0" destOrd="0" presId="urn:microsoft.com/office/officeart/2005/8/layout/orgChart1"/>
    <dgm:cxn modelId="{4D0F48CD-67B6-44AD-B435-862794CE6D44}" type="presParOf" srcId="{BBEA03B1-46B9-4664-B22F-0AFBE1071219}" destId="{961ECB46-4572-4497-BB92-B8FA90555763}" srcOrd="0" destOrd="0" presId="urn:microsoft.com/office/officeart/2005/8/layout/orgChart1"/>
    <dgm:cxn modelId="{1595FA74-6320-4399-A8AD-2B962AB1DF94}" type="presParOf" srcId="{BBEA03B1-46B9-4664-B22F-0AFBE1071219}" destId="{EC0BCDF8-8377-405F-B5B0-114D2806A158}" srcOrd="1" destOrd="0" presId="urn:microsoft.com/office/officeart/2005/8/layout/orgChart1"/>
    <dgm:cxn modelId="{761A9A49-45E8-441F-9855-99AC5F0DB940}" type="presParOf" srcId="{C7A43EAB-7365-4324-B564-667E9BDDA02E}" destId="{65EDF0BB-1259-4F56-8667-9EFEEF86F7E9}" srcOrd="1" destOrd="0" presId="urn:microsoft.com/office/officeart/2005/8/layout/orgChart1"/>
    <dgm:cxn modelId="{940F102C-5F68-41F0-B969-4E07AEFE208E}" type="presParOf" srcId="{65EDF0BB-1259-4F56-8667-9EFEEF86F7E9}" destId="{7EC5F42E-26C1-48C3-A404-AA3187A38592}" srcOrd="0" destOrd="0" presId="urn:microsoft.com/office/officeart/2005/8/layout/orgChart1"/>
    <dgm:cxn modelId="{747C7DFC-635E-4035-A611-F6F0659F1E55}" type="presParOf" srcId="{65EDF0BB-1259-4F56-8667-9EFEEF86F7E9}" destId="{EC8405D7-1583-4C1C-B90C-EB3C0B136BEB}" srcOrd="1" destOrd="0" presId="urn:microsoft.com/office/officeart/2005/8/layout/orgChart1"/>
    <dgm:cxn modelId="{82A4F3A5-9071-4D46-AC03-2ACA22098193}" type="presParOf" srcId="{EC8405D7-1583-4C1C-B90C-EB3C0B136BEB}" destId="{D0CCD06F-6CAD-41CD-9C89-2DBC1C9AFF82}" srcOrd="0" destOrd="0" presId="urn:microsoft.com/office/officeart/2005/8/layout/orgChart1"/>
    <dgm:cxn modelId="{0B626182-05F7-4C26-913E-4F3E260C54D1}" type="presParOf" srcId="{D0CCD06F-6CAD-41CD-9C89-2DBC1C9AFF82}" destId="{F4DB5608-C4C9-4777-A7BF-D2DC0635BE78}" srcOrd="0" destOrd="0" presId="urn:microsoft.com/office/officeart/2005/8/layout/orgChart1"/>
    <dgm:cxn modelId="{D2B90A5D-1994-4B10-8E17-93EDA80F8793}" type="presParOf" srcId="{D0CCD06F-6CAD-41CD-9C89-2DBC1C9AFF82}" destId="{719FFE25-71DC-4903-9DED-0C7E3613E952}" srcOrd="1" destOrd="0" presId="urn:microsoft.com/office/officeart/2005/8/layout/orgChart1"/>
    <dgm:cxn modelId="{9F87FAEF-12A8-4462-9000-218D4D7D8A44}" type="presParOf" srcId="{EC8405D7-1583-4C1C-B90C-EB3C0B136BEB}" destId="{9340D1FD-4D8C-4631-9626-B51073521B52}" srcOrd="1" destOrd="0" presId="urn:microsoft.com/office/officeart/2005/8/layout/orgChart1"/>
    <dgm:cxn modelId="{68AA0DB5-3D82-47EC-A027-C491585D55B4}" type="presParOf" srcId="{EC8405D7-1583-4C1C-B90C-EB3C0B136BEB}" destId="{5B818EC0-65A0-4CE7-AD73-0BAB37118F94}" srcOrd="2" destOrd="0" presId="urn:microsoft.com/office/officeart/2005/8/layout/orgChart1"/>
    <dgm:cxn modelId="{AF0F3D56-CCBF-4B97-B77E-0C12E06252C4}" type="presParOf" srcId="{65EDF0BB-1259-4F56-8667-9EFEEF86F7E9}" destId="{202852B4-4C70-4217-AAAF-1199FD751F7C}" srcOrd="2" destOrd="0" presId="urn:microsoft.com/office/officeart/2005/8/layout/orgChart1"/>
    <dgm:cxn modelId="{700DC3F2-27D4-437C-8AB2-5E9AA57BFB5D}" type="presParOf" srcId="{65EDF0BB-1259-4F56-8667-9EFEEF86F7E9}" destId="{8C7509E9-0626-43EE-B01D-BCF5C83EA7B5}" srcOrd="3" destOrd="0" presId="urn:microsoft.com/office/officeart/2005/8/layout/orgChart1"/>
    <dgm:cxn modelId="{40F15303-B17A-4FC9-A3F8-DD8CC90FBB43}" type="presParOf" srcId="{8C7509E9-0626-43EE-B01D-BCF5C83EA7B5}" destId="{1FFCD164-91C3-44C7-B254-E656B130C2B5}" srcOrd="0" destOrd="0" presId="urn:microsoft.com/office/officeart/2005/8/layout/orgChart1"/>
    <dgm:cxn modelId="{27C6EE86-0164-4B5C-A9AC-DCFD80791967}" type="presParOf" srcId="{1FFCD164-91C3-44C7-B254-E656B130C2B5}" destId="{4D55CC18-6A61-4684-AF3F-C5D99EEC75CD}" srcOrd="0" destOrd="0" presId="urn:microsoft.com/office/officeart/2005/8/layout/orgChart1"/>
    <dgm:cxn modelId="{66A3007E-C599-43ED-8DF9-EC6CDDF184A2}" type="presParOf" srcId="{1FFCD164-91C3-44C7-B254-E656B130C2B5}" destId="{E87D351A-D4B4-4F7A-BABC-BAFA476811AF}" srcOrd="1" destOrd="0" presId="urn:microsoft.com/office/officeart/2005/8/layout/orgChart1"/>
    <dgm:cxn modelId="{65003D46-770F-46B0-9B45-3EC1AC7EDCA3}" type="presParOf" srcId="{8C7509E9-0626-43EE-B01D-BCF5C83EA7B5}" destId="{23ED338D-A067-45E8-8EFE-5AB24C4CD132}" srcOrd="1" destOrd="0" presId="urn:microsoft.com/office/officeart/2005/8/layout/orgChart1"/>
    <dgm:cxn modelId="{1E083EC5-740E-4049-9D9A-535A5E8CABD7}" type="presParOf" srcId="{8C7509E9-0626-43EE-B01D-BCF5C83EA7B5}" destId="{16E7C58B-AB5F-4C06-A42A-9E230EAB4488}" srcOrd="2" destOrd="0" presId="urn:microsoft.com/office/officeart/2005/8/layout/orgChart1"/>
    <dgm:cxn modelId="{D4821F12-7A24-4E56-946B-7B8E27CAF261}" type="presParOf" srcId="{65EDF0BB-1259-4F56-8667-9EFEEF86F7E9}" destId="{146B97D8-4CE2-465D-8B23-D3DCB6B93310}" srcOrd="4" destOrd="0" presId="urn:microsoft.com/office/officeart/2005/8/layout/orgChart1"/>
    <dgm:cxn modelId="{FD113719-A183-4B67-B14E-6ED416241B8E}" type="presParOf" srcId="{65EDF0BB-1259-4F56-8667-9EFEEF86F7E9}" destId="{6B7B4715-5D3E-4061-9413-34BCBB5195D3}" srcOrd="5" destOrd="0" presId="urn:microsoft.com/office/officeart/2005/8/layout/orgChart1"/>
    <dgm:cxn modelId="{2A7C55C7-4D06-4774-B9B0-DFBFBB37DB83}" type="presParOf" srcId="{6B7B4715-5D3E-4061-9413-34BCBB5195D3}" destId="{937C8C24-58E7-469E-8CDA-4B7EFF24D740}" srcOrd="0" destOrd="0" presId="urn:microsoft.com/office/officeart/2005/8/layout/orgChart1"/>
    <dgm:cxn modelId="{63D1FC92-FAD7-45CC-9E89-FF7B405FAF9F}" type="presParOf" srcId="{937C8C24-58E7-469E-8CDA-4B7EFF24D740}" destId="{DF96E687-31F5-47C6-8FE8-FBEBCC95DFE6}" srcOrd="0" destOrd="0" presId="urn:microsoft.com/office/officeart/2005/8/layout/orgChart1"/>
    <dgm:cxn modelId="{A132A306-224F-414E-89BF-E38BAF16D50C}" type="presParOf" srcId="{937C8C24-58E7-469E-8CDA-4B7EFF24D740}" destId="{01C33F50-6937-4321-90BF-EEAAAEE4DAAD}" srcOrd="1" destOrd="0" presId="urn:microsoft.com/office/officeart/2005/8/layout/orgChart1"/>
    <dgm:cxn modelId="{CC33969C-AE3F-4843-91DB-7E5D362FA9CF}" type="presParOf" srcId="{6B7B4715-5D3E-4061-9413-34BCBB5195D3}" destId="{917A54B8-233D-4192-ACA7-1305E42F113F}" srcOrd="1" destOrd="0" presId="urn:microsoft.com/office/officeart/2005/8/layout/orgChart1"/>
    <dgm:cxn modelId="{B1E807AC-33B2-447A-9E82-54D196C07504}" type="presParOf" srcId="{6B7B4715-5D3E-4061-9413-34BCBB5195D3}" destId="{730206AC-54F8-45B3-A011-C1A43B0929C0}" srcOrd="2" destOrd="0" presId="urn:microsoft.com/office/officeart/2005/8/layout/orgChart1"/>
    <dgm:cxn modelId="{36E0E4BA-D4A3-4E2A-8200-A5056BEFA9EC}" type="presParOf" srcId="{C7A43EAB-7365-4324-B564-667E9BDDA02E}" destId="{BFA3C84B-6F6D-43C5-83FE-5347C1FC815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B97D8-4CE2-465D-8B23-D3DCB6B93310}">
      <dsp:nvSpPr>
        <dsp:cNvPr id="0" name=""/>
        <dsp:cNvSpPr/>
      </dsp:nvSpPr>
      <dsp:spPr>
        <a:xfrm>
          <a:off x="3581400" y="1738982"/>
          <a:ext cx="2533866" cy="439761"/>
        </a:xfrm>
        <a:custGeom>
          <a:avLst/>
          <a:gdLst/>
          <a:ahLst/>
          <a:cxnLst/>
          <a:rect l="0" t="0" r="0" b="0"/>
          <a:pathLst>
            <a:path>
              <a:moveTo>
                <a:pt x="0" y="0"/>
              </a:moveTo>
              <a:lnTo>
                <a:pt x="0" y="219880"/>
              </a:lnTo>
              <a:lnTo>
                <a:pt x="2533866" y="219880"/>
              </a:lnTo>
              <a:lnTo>
                <a:pt x="2533866"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02852B4-4C70-4217-AAAF-1199FD751F7C}">
      <dsp:nvSpPr>
        <dsp:cNvPr id="0" name=""/>
        <dsp:cNvSpPr/>
      </dsp:nvSpPr>
      <dsp:spPr>
        <a:xfrm>
          <a:off x="3535680" y="1738982"/>
          <a:ext cx="91440" cy="439761"/>
        </a:xfrm>
        <a:custGeom>
          <a:avLst/>
          <a:gdLst/>
          <a:ahLst/>
          <a:cxnLst/>
          <a:rect l="0" t="0" r="0" b="0"/>
          <a:pathLst>
            <a:path>
              <a:moveTo>
                <a:pt x="45720" y="0"/>
              </a:moveTo>
              <a:lnTo>
                <a:pt x="4572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EC5F42E-26C1-48C3-A404-AA3187A38592}">
      <dsp:nvSpPr>
        <dsp:cNvPr id="0" name=""/>
        <dsp:cNvSpPr/>
      </dsp:nvSpPr>
      <dsp:spPr>
        <a:xfrm>
          <a:off x="1047533" y="1738982"/>
          <a:ext cx="2533866" cy="439761"/>
        </a:xfrm>
        <a:custGeom>
          <a:avLst/>
          <a:gdLst/>
          <a:ahLst/>
          <a:cxnLst/>
          <a:rect l="0" t="0" r="0" b="0"/>
          <a:pathLst>
            <a:path>
              <a:moveTo>
                <a:pt x="2533866" y="0"/>
              </a:moveTo>
              <a:lnTo>
                <a:pt x="2533866" y="219880"/>
              </a:lnTo>
              <a:lnTo>
                <a:pt x="0" y="219880"/>
              </a:lnTo>
              <a:lnTo>
                <a:pt x="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1ECB46-4572-4497-BB92-B8FA90555763}">
      <dsp:nvSpPr>
        <dsp:cNvPr id="0" name=""/>
        <dsp:cNvSpPr/>
      </dsp:nvSpPr>
      <dsp:spPr>
        <a:xfrm>
          <a:off x="914400" y="838203"/>
          <a:ext cx="5333998" cy="900779"/>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Live with Less</a:t>
          </a:r>
        </a:p>
      </dsp:txBody>
      <dsp:txXfrm>
        <a:off x="914400" y="838203"/>
        <a:ext cx="5333998" cy="900779"/>
      </dsp:txXfrm>
    </dsp:sp>
    <dsp:sp modelId="{F4DB5608-C4C9-4777-A7BF-D2DC0635BE78}">
      <dsp:nvSpPr>
        <dsp:cNvPr id="0" name=""/>
        <dsp:cNvSpPr/>
      </dsp:nvSpPr>
      <dsp:spPr>
        <a:xfrm>
          <a:off x="480"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Budgeting</a:t>
          </a:r>
        </a:p>
      </dsp:txBody>
      <dsp:txXfrm>
        <a:off x="480" y="2178744"/>
        <a:ext cx="2094104" cy="1047052"/>
      </dsp:txXfrm>
    </dsp:sp>
    <dsp:sp modelId="{4D55CC18-6A61-4684-AF3F-C5D99EEC75CD}">
      <dsp:nvSpPr>
        <dsp:cNvPr id="0" name=""/>
        <dsp:cNvSpPr/>
      </dsp:nvSpPr>
      <dsp:spPr>
        <a:xfrm>
          <a:off x="2534347"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Pay Yourself First</a:t>
          </a:r>
        </a:p>
      </dsp:txBody>
      <dsp:txXfrm>
        <a:off x="2534347" y="2178744"/>
        <a:ext cx="2094104" cy="1047052"/>
      </dsp:txXfrm>
    </dsp:sp>
    <dsp:sp modelId="{DF96E687-31F5-47C6-8FE8-FBEBCC95DFE6}">
      <dsp:nvSpPr>
        <dsp:cNvPr id="0" name=""/>
        <dsp:cNvSpPr/>
      </dsp:nvSpPr>
      <dsp:spPr>
        <a:xfrm>
          <a:off x="5068214"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Spending</a:t>
          </a:r>
        </a:p>
      </dsp:txBody>
      <dsp:txXfrm>
        <a:off x="5068214" y="2178744"/>
        <a:ext cx="2094104" cy="1047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54CB2-DB13-4008-BE04-78805FFEB4A1}">
      <dsp:nvSpPr>
        <dsp:cNvPr id="0" name=""/>
        <dsp:cNvSpPr/>
      </dsp:nvSpPr>
      <dsp:spPr>
        <a:xfrm>
          <a:off x="0" y="2528610"/>
          <a:ext cx="4724399" cy="829751"/>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you spend (Expenses)</a:t>
          </a:r>
        </a:p>
      </dsp:txBody>
      <dsp:txXfrm>
        <a:off x="0" y="2528610"/>
        <a:ext cx="4724399" cy="829751"/>
      </dsp:txXfrm>
    </dsp:sp>
    <dsp:sp modelId="{083C4D34-FC06-4371-BDFB-F9A18AA5CB3E}">
      <dsp:nvSpPr>
        <dsp:cNvPr id="0" name=""/>
        <dsp:cNvSpPr/>
      </dsp:nvSpPr>
      <dsp:spPr>
        <a:xfrm rot="10800000">
          <a:off x="0" y="1264305"/>
          <a:ext cx="4724399" cy="1276157"/>
        </a:xfrm>
        <a:prstGeom prst="upArrowCallou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you pay yourself (Savings)</a:t>
          </a:r>
        </a:p>
      </dsp:txBody>
      <dsp:txXfrm rot="10800000">
        <a:off x="0" y="1264305"/>
        <a:ext cx="4724399" cy="829209"/>
      </dsp:txXfrm>
    </dsp:sp>
    <dsp:sp modelId="{C295D62E-582E-455F-8541-62F8CFF1A9F1}">
      <dsp:nvSpPr>
        <dsp:cNvPr id="0" name=""/>
        <dsp:cNvSpPr/>
      </dsp:nvSpPr>
      <dsp:spPr>
        <a:xfrm rot="10800000">
          <a:off x="0" y="593"/>
          <a:ext cx="4724399" cy="1276157"/>
        </a:xfrm>
        <a:prstGeom prst="upArrowCallou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you make (Income)</a:t>
          </a:r>
        </a:p>
      </dsp:txBody>
      <dsp:txXfrm rot="10800000">
        <a:off x="0" y="593"/>
        <a:ext cx="4724399" cy="829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04456-5D0C-4660-9C37-6F78288040DF}">
      <dsp:nvSpPr>
        <dsp:cNvPr id="0" name=""/>
        <dsp:cNvSpPr/>
      </dsp:nvSpPr>
      <dsp:spPr>
        <a:xfrm rot="5400000">
          <a:off x="3393096" y="-1300142"/>
          <a:ext cx="1300162" cy="3901440"/>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Housing (25% max.)</a:t>
          </a:r>
        </a:p>
        <a:p>
          <a:pPr marL="114300" lvl="1" indent="-114300" algn="l" defTabSz="622300">
            <a:lnSpc>
              <a:spcPct val="90000"/>
            </a:lnSpc>
            <a:spcBef>
              <a:spcPct val="0"/>
            </a:spcBef>
            <a:spcAft>
              <a:spcPct val="15000"/>
            </a:spcAft>
            <a:buChar char="•"/>
          </a:pPr>
          <a:r>
            <a:rPr lang="en-US" sz="1400" kern="1200" dirty="0"/>
            <a:t>Insurance</a:t>
          </a:r>
        </a:p>
        <a:p>
          <a:pPr marL="114300" lvl="1" indent="-114300" algn="l" defTabSz="622300">
            <a:lnSpc>
              <a:spcPct val="90000"/>
            </a:lnSpc>
            <a:spcBef>
              <a:spcPct val="0"/>
            </a:spcBef>
            <a:spcAft>
              <a:spcPct val="15000"/>
            </a:spcAft>
            <a:buChar char="•"/>
          </a:pPr>
          <a:r>
            <a:rPr lang="en-US" sz="1400" kern="1200" dirty="0"/>
            <a:t>Food</a:t>
          </a:r>
        </a:p>
        <a:p>
          <a:pPr marL="114300" lvl="1" indent="-114300" algn="l" defTabSz="622300">
            <a:lnSpc>
              <a:spcPct val="90000"/>
            </a:lnSpc>
            <a:spcBef>
              <a:spcPct val="0"/>
            </a:spcBef>
            <a:spcAft>
              <a:spcPct val="15000"/>
            </a:spcAft>
            <a:buChar char="•"/>
          </a:pPr>
          <a:r>
            <a:rPr lang="en-US" sz="1400" kern="1200" dirty="0"/>
            <a:t>Utilities</a:t>
          </a:r>
        </a:p>
        <a:p>
          <a:pPr marL="114300" lvl="1" indent="-114300" algn="l" defTabSz="622300">
            <a:lnSpc>
              <a:spcPct val="90000"/>
            </a:lnSpc>
            <a:spcBef>
              <a:spcPct val="0"/>
            </a:spcBef>
            <a:spcAft>
              <a:spcPct val="15000"/>
            </a:spcAft>
            <a:buChar char="•"/>
          </a:pPr>
          <a:r>
            <a:rPr lang="en-US" sz="1400" kern="1200" dirty="0"/>
            <a:t>Transportation</a:t>
          </a:r>
        </a:p>
      </dsp:txBody>
      <dsp:txXfrm rot="-5400000">
        <a:off x="2092458" y="63965"/>
        <a:ext cx="3837971" cy="1173224"/>
      </dsp:txXfrm>
    </dsp:sp>
    <dsp:sp modelId="{9BA68DC6-AE89-425A-81CF-959C3461C321}">
      <dsp:nvSpPr>
        <dsp:cNvPr id="0" name=""/>
        <dsp:cNvSpPr/>
      </dsp:nvSpPr>
      <dsp:spPr>
        <a:xfrm>
          <a:off x="102101" y="95351"/>
          <a:ext cx="1990356" cy="1110452"/>
        </a:xfrm>
        <a:prstGeom prst="round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Needs</a:t>
          </a:r>
        </a:p>
        <a:p>
          <a:pPr marL="0" lvl="0" indent="0" algn="ctr" defTabSz="1066800">
            <a:lnSpc>
              <a:spcPct val="90000"/>
            </a:lnSpc>
            <a:spcBef>
              <a:spcPct val="0"/>
            </a:spcBef>
            <a:spcAft>
              <a:spcPct val="35000"/>
            </a:spcAft>
            <a:buNone/>
          </a:pPr>
          <a:r>
            <a:rPr lang="en-US" sz="2400" kern="1200" dirty="0"/>
            <a:t>50%</a:t>
          </a:r>
        </a:p>
      </dsp:txBody>
      <dsp:txXfrm>
        <a:off x="156309" y="149559"/>
        <a:ext cx="1881940" cy="1002036"/>
      </dsp:txXfrm>
    </dsp:sp>
    <dsp:sp modelId="{A355F5D6-DED2-4FEB-9CA9-287C85E45DAE}">
      <dsp:nvSpPr>
        <dsp:cNvPr id="0" name=""/>
        <dsp:cNvSpPr/>
      </dsp:nvSpPr>
      <dsp:spPr>
        <a:xfrm rot="5400000">
          <a:off x="3393096" y="81279"/>
          <a:ext cx="1300162" cy="3901440"/>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New Shoes</a:t>
          </a:r>
        </a:p>
        <a:p>
          <a:pPr marL="114300" lvl="1" indent="-114300" algn="l" defTabSz="622300">
            <a:lnSpc>
              <a:spcPct val="90000"/>
            </a:lnSpc>
            <a:spcBef>
              <a:spcPct val="0"/>
            </a:spcBef>
            <a:spcAft>
              <a:spcPct val="15000"/>
            </a:spcAft>
            <a:buChar char="•"/>
          </a:pPr>
          <a:r>
            <a:rPr lang="en-US" sz="1400" kern="1200" dirty="0"/>
            <a:t>Entertainment</a:t>
          </a:r>
        </a:p>
        <a:p>
          <a:pPr marL="114300" lvl="1" indent="-114300" algn="l" defTabSz="622300">
            <a:lnSpc>
              <a:spcPct val="90000"/>
            </a:lnSpc>
            <a:spcBef>
              <a:spcPct val="0"/>
            </a:spcBef>
            <a:spcAft>
              <a:spcPct val="15000"/>
            </a:spcAft>
            <a:buChar char="•"/>
          </a:pPr>
          <a:r>
            <a:rPr lang="en-US" sz="1400" kern="1200" dirty="0"/>
            <a:t>Cable</a:t>
          </a:r>
        </a:p>
        <a:p>
          <a:pPr marL="114300" lvl="1" indent="-114300" algn="l" defTabSz="622300">
            <a:lnSpc>
              <a:spcPct val="90000"/>
            </a:lnSpc>
            <a:spcBef>
              <a:spcPct val="0"/>
            </a:spcBef>
            <a:spcAft>
              <a:spcPct val="15000"/>
            </a:spcAft>
            <a:buChar char="•"/>
          </a:pPr>
          <a:r>
            <a:rPr lang="en-US" sz="1400" kern="1200" dirty="0"/>
            <a:t>Dining out</a:t>
          </a:r>
        </a:p>
      </dsp:txBody>
      <dsp:txXfrm rot="-5400000">
        <a:off x="2092458" y="1445387"/>
        <a:ext cx="3837971" cy="1173224"/>
      </dsp:txXfrm>
    </dsp:sp>
    <dsp:sp modelId="{A0F36D56-1E23-4F7B-BB88-B21B8D9C7F68}">
      <dsp:nvSpPr>
        <dsp:cNvPr id="0" name=""/>
        <dsp:cNvSpPr/>
      </dsp:nvSpPr>
      <dsp:spPr>
        <a:xfrm>
          <a:off x="102101" y="1476773"/>
          <a:ext cx="1990356" cy="1110452"/>
        </a:xfrm>
        <a:prstGeom prst="round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Wants </a:t>
          </a:r>
        </a:p>
        <a:p>
          <a:pPr marL="0" lvl="0" indent="0" algn="ctr" defTabSz="1066800">
            <a:lnSpc>
              <a:spcPct val="90000"/>
            </a:lnSpc>
            <a:spcBef>
              <a:spcPct val="0"/>
            </a:spcBef>
            <a:spcAft>
              <a:spcPct val="35000"/>
            </a:spcAft>
            <a:buNone/>
          </a:pPr>
          <a:r>
            <a:rPr lang="en-US" sz="2400" kern="1200" dirty="0"/>
            <a:t>30%</a:t>
          </a:r>
        </a:p>
      </dsp:txBody>
      <dsp:txXfrm>
        <a:off x="156309" y="1530981"/>
        <a:ext cx="1881940" cy="1002036"/>
      </dsp:txXfrm>
    </dsp:sp>
    <dsp:sp modelId="{CCD5B7A0-94A2-4677-8C2C-D846EBA0366B}">
      <dsp:nvSpPr>
        <dsp:cNvPr id="0" name=""/>
        <dsp:cNvSpPr/>
      </dsp:nvSpPr>
      <dsp:spPr>
        <a:xfrm rot="5400000">
          <a:off x="3393096" y="1462702"/>
          <a:ext cx="1300162" cy="3901440"/>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Retirement</a:t>
          </a:r>
        </a:p>
        <a:p>
          <a:pPr marL="114300" lvl="1" indent="-114300" algn="l" defTabSz="622300">
            <a:lnSpc>
              <a:spcPct val="90000"/>
            </a:lnSpc>
            <a:spcBef>
              <a:spcPct val="0"/>
            </a:spcBef>
            <a:spcAft>
              <a:spcPct val="15000"/>
            </a:spcAft>
            <a:buChar char="•"/>
          </a:pPr>
          <a:r>
            <a:rPr lang="en-US" sz="1400" kern="1200" dirty="0"/>
            <a:t>Education (current and future)</a:t>
          </a:r>
        </a:p>
        <a:p>
          <a:pPr marL="114300" lvl="1" indent="-114300" algn="l" defTabSz="622300">
            <a:lnSpc>
              <a:spcPct val="90000"/>
            </a:lnSpc>
            <a:spcBef>
              <a:spcPct val="0"/>
            </a:spcBef>
            <a:spcAft>
              <a:spcPct val="15000"/>
            </a:spcAft>
            <a:buChar char="•"/>
          </a:pPr>
          <a:r>
            <a:rPr lang="en-US" sz="1400" kern="1200" dirty="0"/>
            <a:t>Debt elimination (current and future)</a:t>
          </a:r>
        </a:p>
        <a:p>
          <a:pPr marL="114300" lvl="1" indent="-114300" algn="l" defTabSz="622300">
            <a:lnSpc>
              <a:spcPct val="90000"/>
            </a:lnSpc>
            <a:spcBef>
              <a:spcPct val="0"/>
            </a:spcBef>
            <a:spcAft>
              <a:spcPct val="15000"/>
            </a:spcAft>
            <a:buChar char="•"/>
          </a:pPr>
          <a:r>
            <a:rPr lang="en-US" sz="1400" kern="1200" dirty="0"/>
            <a:t>Car and/or home fund</a:t>
          </a:r>
        </a:p>
      </dsp:txBody>
      <dsp:txXfrm rot="-5400000">
        <a:off x="2092458" y="2826810"/>
        <a:ext cx="3837971" cy="1173224"/>
      </dsp:txXfrm>
    </dsp:sp>
    <dsp:sp modelId="{8343A7BD-E9E4-4DB2-8CC0-D310676767FE}">
      <dsp:nvSpPr>
        <dsp:cNvPr id="0" name=""/>
        <dsp:cNvSpPr/>
      </dsp:nvSpPr>
      <dsp:spPr>
        <a:xfrm>
          <a:off x="102101" y="2858196"/>
          <a:ext cx="1990356" cy="1110452"/>
        </a:xfrm>
        <a:prstGeom prst="round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Savings</a:t>
          </a:r>
        </a:p>
        <a:p>
          <a:pPr marL="0" lvl="0" indent="0" algn="ctr" defTabSz="1066800">
            <a:lnSpc>
              <a:spcPct val="90000"/>
            </a:lnSpc>
            <a:spcBef>
              <a:spcPct val="0"/>
            </a:spcBef>
            <a:spcAft>
              <a:spcPct val="35000"/>
            </a:spcAft>
            <a:buNone/>
          </a:pPr>
          <a:r>
            <a:rPr lang="en-US" sz="2400" kern="1200" dirty="0"/>
            <a:t>20%</a:t>
          </a:r>
        </a:p>
      </dsp:txBody>
      <dsp:txXfrm>
        <a:off x="156309" y="2912404"/>
        <a:ext cx="1881940" cy="1002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B97D8-4CE2-465D-8B23-D3DCB6B93310}">
      <dsp:nvSpPr>
        <dsp:cNvPr id="0" name=""/>
        <dsp:cNvSpPr/>
      </dsp:nvSpPr>
      <dsp:spPr>
        <a:xfrm>
          <a:off x="3581400" y="1738982"/>
          <a:ext cx="2533866" cy="439761"/>
        </a:xfrm>
        <a:custGeom>
          <a:avLst/>
          <a:gdLst/>
          <a:ahLst/>
          <a:cxnLst/>
          <a:rect l="0" t="0" r="0" b="0"/>
          <a:pathLst>
            <a:path>
              <a:moveTo>
                <a:pt x="0" y="0"/>
              </a:moveTo>
              <a:lnTo>
                <a:pt x="0" y="219880"/>
              </a:lnTo>
              <a:lnTo>
                <a:pt x="2533866" y="219880"/>
              </a:lnTo>
              <a:lnTo>
                <a:pt x="2533866"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02852B4-4C70-4217-AAAF-1199FD751F7C}">
      <dsp:nvSpPr>
        <dsp:cNvPr id="0" name=""/>
        <dsp:cNvSpPr/>
      </dsp:nvSpPr>
      <dsp:spPr>
        <a:xfrm>
          <a:off x="3535680" y="1738982"/>
          <a:ext cx="91440" cy="439761"/>
        </a:xfrm>
        <a:custGeom>
          <a:avLst/>
          <a:gdLst/>
          <a:ahLst/>
          <a:cxnLst/>
          <a:rect l="0" t="0" r="0" b="0"/>
          <a:pathLst>
            <a:path>
              <a:moveTo>
                <a:pt x="45720" y="0"/>
              </a:moveTo>
              <a:lnTo>
                <a:pt x="4572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EC5F42E-26C1-48C3-A404-AA3187A38592}">
      <dsp:nvSpPr>
        <dsp:cNvPr id="0" name=""/>
        <dsp:cNvSpPr/>
      </dsp:nvSpPr>
      <dsp:spPr>
        <a:xfrm>
          <a:off x="1047533" y="1738982"/>
          <a:ext cx="2533866" cy="439761"/>
        </a:xfrm>
        <a:custGeom>
          <a:avLst/>
          <a:gdLst/>
          <a:ahLst/>
          <a:cxnLst/>
          <a:rect l="0" t="0" r="0" b="0"/>
          <a:pathLst>
            <a:path>
              <a:moveTo>
                <a:pt x="2533866" y="0"/>
              </a:moveTo>
              <a:lnTo>
                <a:pt x="2533866" y="219880"/>
              </a:lnTo>
              <a:lnTo>
                <a:pt x="0" y="219880"/>
              </a:lnTo>
              <a:lnTo>
                <a:pt x="0" y="43976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1ECB46-4572-4497-BB92-B8FA90555763}">
      <dsp:nvSpPr>
        <dsp:cNvPr id="0" name=""/>
        <dsp:cNvSpPr/>
      </dsp:nvSpPr>
      <dsp:spPr>
        <a:xfrm>
          <a:off x="914400" y="838203"/>
          <a:ext cx="5333998" cy="900779"/>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Manage Risk</a:t>
          </a:r>
        </a:p>
      </dsp:txBody>
      <dsp:txXfrm>
        <a:off x="914400" y="838203"/>
        <a:ext cx="5333998" cy="900779"/>
      </dsp:txXfrm>
    </dsp:sp>
    <dsp:sp modelId="{F4DB5608-C4C9-4777-A7BF-D2DC0635BE78}">
      <dsp:nvSpPr>
        <dsp:cNvPr id="0" name=""/>
        <dsp:cNvSpPr/>
      </dsp:nvSpPr>
      <dsp:spPr>
        <a:xfrm>
          <a:off x="480"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Avoid Fraud</a:t>
          </a:r>
        </a:p>
      </dsp:txBody>
      <dsp:txXfrm>
        <a:off x="480" y="2178744"/>
        <a:ext cx="2094104" cy="1047052"/>
      </dsp:txXfrm>
    </dsp:sp>
    <dsp:sp modelId="{4D55CC18-6A61-4684-AF3F-C5D99EEC75CD}">
      <dsp:nvSpPr>
        <dsp:cNvPr id="0" name=""/>
        <dsp:cNvSpPr/>
      </dsp:nvSpPr>
      <dsp:spPr>
        <a:xfrm>
          <a:off x="2534347"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Emergency Fund</a:t>
          </a:r>
        </a:p>
      </dsp:txBody>
      <dsp:txXfrm>
        <a:off x="2534347" y="2178744"/>
        <a:ext cx="2094104" cy="1047052"/>
      </dsp:txXfrm>
    </dsp:sp>
    <dsp:sp modelId="{DF96E687-31F5-47C6-8FE8-FBEBCC95DFE6}">
      <dsp:nvSpPr>
        <dsp:cNvPr id="0" name=""/>
        <dsp:cNvSpPr/>
      </dsp:nvSpPr>
      <dsp:spPr>
        <a:xfrm>
          <a:off x="5068214" y="2178744"/>
          <a:ext cx="2094104" cy="1047052"/>
        </a:xfrm>
        <a:prstGeom prst="rect">
          <a:avLst/>
        </a:prstGeom>
        <a:solidFill>
          <a:schemeClr val="accent2">
            <a:lumMod val="75000"/>
          </a:schemeClr>
        </a:soli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Credit</a:t>
          </a:r>
        </a:p>
      </dsp:txBody>
      <dsp:txXfrm>
        <a:off x="5068214" y="2178744"/>
        <a:ext cx="2094104" cy="10470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F35BE-D488-44EA-B07D-3FEE391FA58E}" type="datetimeFigureOut">
              <a:rPr lang="en-US" smtClean="0"/>
              <a:t>7/16/2020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39BDC-6F61-4D11-AA74-E8947282EBE5}" type="slidenum">
              <a:rPr lang="en-US" smtClean="0"/>
              <a:t>‹#›</a:t>
            </a:fld>
            <a:endParaRPr lang="en-US"/>
          </a:p>
        </p:txBody>
      </p:sp>
    </p:spTree>
    <p:extLst>
      <p:ext uri="{BB962C8B-B14F-4D97-AF65-F5344CB8AC3E}">
        <p14:creationId xmlns:p14="http://schemas.microsoft.com/office/powerpoint/2010/main" val="170315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to live with less is key </a:t>
            </a:r>
            <a:r>
              <a:rPr lang="en-US" dirty="0"/>
              <a:t>to gaining financial security</a:t>
            </a:r>
            <a:r>
              <a:rPr lang="en-US" baseline="0" dirty="0"/>
              <a:t> – we like to break living with less down to three components: Budgeting, Pay Yourself First, and Spending.</a:t>
            </a:r>
          </a:p>
          <a:p>
            <a:endParaRPr lang="en-US" baseline="0" dirty="0"/>
          </a:p>
          <a:p>
            <a:endParaRPr lang="en-US" baseline="0" dirty="0"/>
          </a:p>
          <a:p>
            <a:r>
              <a:rPr lang="en-US" baseline="0" dirty="0"/>
              <a:t>These three components work together to help you learn how to live with less. </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3</a:t>
            </a:fld>
            <a:endParaRPr lang="en-US"/>
          </a:p>
        </p:txBody>
      </p:sp>
    </p:spTree>
    <p:extLst>
      <p:ext uri="{BB962C8B-B14F-4D97-AF65-F5344CB8AC3E}">
        <p14:creationId xmlns:p14="http://schemas.microsoft.com/office/powerpoint/2010/main" val="3688103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Budgeting is how you create the plan, but your</a:t>
            </a:r>
            <a:r>
              <a:rPr lang="en-US" baseline="0" dirty="0"/>
              <a:t> plan should start with YOU – that’s why you pay yourself first</a:t>
            </a:r>
          </a:p>
          <a:p>
            <a:endParaRPr lang="en-US" baseline="0" dirty="0"/>
          </a:p>
          <a:p>
            <a:r>
              <a:rPr lang="en-US" baseline="0" dirty="0"/>
              <a:t>Investing in you starts with paying yourself first – you set money aside not only for your future retirement, but to increase your value through investing in continuing education and other activities to enhance your professional value.</a:t>
            </a:r>
          </a:p>
          <a:p>
            <a:endParaRPr lang="en-US" baseline="0" dirty="0"/>
          </a:p>
          <a:p>
            <a:r>
              <a:rPr lang="en-US" baseline="0" dirty="0"/>
              <a:t>Investing in knowledge can pay off greatly. Not all continuing education costs money, you can find many online options that will allow you to develop skills for free. </a:t>
            </a:r>
            <a:r>
              <a:rPr lang="en-US" baseline="0" dirty="0" err="1"/>
              <a:t>ToastMasters</a:t>
            </a:r>
            <a:r>
              <a:rPr lang="en-US" baseline="0" dirty="0"/>
              <a:t> is an excellent way to enhance your public speaking skills, there are tons of chapters and membership is very affordable ($45 every 6 months).</a:t>
            </a:r>
          </a:p>
          <a:p>
            <a:br>
              <a:rPr lang="en-US" baseline="0" dirty="0"/>
            </a:br>
            <a:r>
              <a:rPr lang="en-US" baseline="0" dirty="0"/>
              <a:t>To get certifications and degrees, you will likely need to spend money – but consider whether your employer has any programs you can take advantage of, e.g., tuition assistance.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12</a:t>
            </a:fld>
            <a:endParaRPr lang="en-US"/>
          </a:p>
        </p:txBody>
      </p:sp>
    </p:spTree>
    <p:extLst>
      <p:ext uri="{BB962C8B-B14F-4D97-AF65-F5344CB8AC3E}">
        <p14:creationId xmlns:p14="http://schemas.microsoft.com/office/powerpoint/2010/main" val="352568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13</a:t>
            </a:fld>
            <a:endParaRPr lang="en-US"/>
          </a:p>
        </p:txBody>
      </p:sp>
    </p:spTree>
    <p:extLst>
      <p:ext uri="{BB962C8B-B14F-4D97-AF65-F5344CB8AC3E}">
        <p14:creationId xmlns:p14="http://schemas.microsoft.com/office/powerpoint/2010/main" val="302778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Paying yourself first involves</a:t>
            </a:r>
            <a:r>
              <a:rPr lang="en-US" baseline="0" dirty="0"/>
              <a:t> establishing an emergency fund – unexpected expenses are common and it is important to be prepared. </a:t>
            </a:r>
          </a:p>
          <a:p>
            <a:endParaRPr lang="en-US" baseline="0" dirty="0"/>
          </a:p>
          <a:p>
            <a:r>
              <a:rPr lang="en-US" baseline="0" dirty="0"/>
              <a:t>The rule of thumb is to try and have enough in your emergency fund to cover three months of your NEEDS (that is, basic living expenses). While three months of living expenses is a lot, keep in mind that it is a target and the key is to start early and set aside as much as possible until you reach that goal.</a:t>
            </a:r>
          </a:p>
          <a:p>
            <a:endParaRPr lang="en-US" baseline="0" dirty="0"/>
          </a:p>
          <a:p>
            <a:r>
              <a:rPr lang="en-US" baseline="0" dirty="0"/>
              <a:t>Building savings takes time, so try to have a long-term perspective when you think about your savings. While small contributions may not seem like much at the time, they will eventually start to add up.</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14</a:t>
            </a:fld>
            <a:endParaRPr lang="en-US"/>
          </a:p>
        </p:txBody>
      </p:sp>
    </p:spTree>
    <p:extLst>
      <p:ext uri="{BB962C8B-B14F-4D97-AF65-F5344CB8AC3E}">
        <p14:creationId xmlns:p14="http://schemas.microsoft.com/office/powerpoint/2010/main" val="2925061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you have created your budget and spent sufficient time ensuring you pay yourself first, take a look at your spending</a:t>
            </a:r>
          </a:p>
          <a:p>
            <a:endParaRPr lang="en-US" baseline="0" dirty="0"/>
          </a:p>
          <a:p>
            <a:r>
              <a:rPr lang="en-US" baseline="0" dirty="0"/>
              <a:t>Start figuring out where you can make some cuts, this involves deciding what is important to you.</a:t>
            </a:r>
          </a:p>
          <a:p>
            <a:endParaRPr lang="en-US" baseline="0" dirty="0"/>
          </a:p>
          <a:p>
            <a:r>
              <a:rPr lang="en-US" baseline="0" dirty="0"/>
              <a:t>Think about whether you really need a new car or whether you could save money by relying on ride sharing services like Uber or Lyft for special trips and public transit for day-to-day transportation. </a:t>
            </a:r>
          </a:p>
          <a:p>
            <a:endParaRPr lang="en-US" baseline="0" dirty="0"/>
          </a:p>
          <a:p>
            <a:r>
              <a:rPr lang="en-US" baseline="0" dirty="0"/>
              <a:t>Students only have to pay $68 for unlimited monthly MARTA passes – that is likely less than you would spend on gas in a month</a:t>
            </a:r>
          </a:p>
          <a:p>
            <a:endParaRPr lang="en-US" baseline="0" dirty="0"/>
          </a:p>
          <a:p>
            <a:r>
              <a:rPr lang="en-US" baseline="0" dirty="0"/>
              <a:t>If you love living in town, then maybe consider how you can cut down in other areas to account for the generally higher cost of living (foregoing a car may be a good option if you live near a grocery store and can rely on public transportation)</a:t>
            </a:r>
          </a:p>
          <a:p>
            <a:endParaRPr lang="en-US" baseline="0" dirty="0"/>
          </a:p>
          <a:p>
            <a:r>
              <a:rPr lang="en-US" baseline="0" dirty="0"/>
              <a:t>Consider whether you really need a new phone or if you can use that money to do something that may be more rewarding – technology is advancing at an increasing rate and the newest phone will likely not be that new after 1 year</a:t>
            </a:r>
          </a:p>
        </p:txBody>
      </p:sp>
      <p:sp>
        <p:nvSpPr>
          <p:cNvPr id="4" name="Slide Number Placeholder 3"/>
          <p:cNvSpPr>
            <a:spLocks noGrp="1"/>
          </p:cNvSpPr>
          <p:nvPr>
            <p:ph type="sldNum" sz="quarter" idx="10"/>
          </p:nvPr>
        </p:nvSpPr>
        <p:spPr/>
        <p:txBody>
          <a:bodyPr/>
          <a:lstStyle/>
          <a:p>
            <a:fld id="{44139BDC-6F61-4D11-AA74-E8947282EBE5}" type="slidenum">
              <a:rPr lang="en-US" smtClean="0"/>
              <a:t>15</a:t>
            </a:fld>
            <a:endParaRPr lang="en-US"/>
          </a:p>
        </p:txBody>
      </p:sp>
    </p:spTree>
    <p:extLst>
      <p:ext uri="{BB962C8B-B14F-4D97-AF65-F5344CB8AC3E}">
        <p14:creationId xmlns:p14="http://schemas.microsoft.com/office/powerpoint/2010/main" val="151629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you have created your budget and spent sufficient time ensuring you pay yourself first, take a look at your spending</a:t>
            </a:r>
          </a:p>
          <a:p>
            <a:endParaRPr lang="en-US" baseline="0" dirty="0"/>
          </a:p>
          <a:p>
            <a:r>
              <a:rPr lang="en-US" baseline="0" dirty="0"/>
              <a:t>Start figuring out where you can make some cuts, this involves deciding what is important to you.</a:t>
            </a:r>
          </a:p>
          <a:p>
            <a:endParaRPr lang="en-US" baseline="0" dirty="0"/>
          </a:p>
          <a:p>
            <a:r>
              <a:rPr lang="en-US" baseline="0" dirty="0"/>
              <a:t>Think about whether you really need a new car or whether you could save money by relying on ride sharing services like Uber or Lyft for special trips and public transit for day-to-day transportation. </a:t>
            </a:r>
          </a:p>
          <a:p>
            <a:endParaRPr lang="en-US" baseline="0" dirty="0"/>
          </a:p>
          <a:p>
            <a:r>
              <a:rPr lang="en-US" baseline="0" dirty="0"/>
              <a:t>Students only have to pay $68 for unlimited monthly MARTA passes – that is likely less than you would spend on gas in a month</a:t>
            </a:r>
          </a:p>
          <a:p>
            <a:endParaRPr lang="en-US" baseline="0" dirty="0"/>
          </a:p>
          <a:p>
            <a:r>
              <a:rPr lang="en-US" baseline="0" dirty="0"/>
              <a:t>If you love living in town, then maybe consider how you can cut down in other areas to account for the generally higher cost of living (foregoing a car may be a good option if you live near a grocery store and can rely on public transportation)</a:t>
            </a:r>
          </a:p>
          <a:p>
            <a:endParaRPr lang="en-US" baseline="0" dirty="0"/>
          </a:p>
          <a:p>
            <a:r>
              <a:rPr lang="en-US" baseline="0" dirty="0"/>
              <a:t>Consider whether you really need a new phone or if you can use that money to do something that may be more rewarding – technology is advancing at an increasing rate and the newest phone will likely not be that new after 1 year</a:t>
            </a:r>
          </a:p>
        </p:txBody>
      </p:sp>
      <p:sp>
        <p:nvSpPr>
          <p:cNvPr id="4" name="Slide Number Placeholder 3"/>
          <p:cNvSpPr>
            <a:spLocks noGrp="1"/>
          </p:cNvSpPr>
          <p:nvPr>
            <p:ph type="sldNum" sz="quarter" idx="10"/>
          </p:nvPr>
        </p:nvSpPr>
        <p:spPr/>
        <p:txBody>
          <a:bodyPr/>
          <a:lstStyle/>
          <a:p>
            <a:fld id="{44139BDC-6F61-4D11-AA74-E8947282EBE5}" type="slidenum">
              <a:rPr lang="en-US" smtClean="0"/>
              <a:t>16</a:t>
            </a:fld>
            <a:endParaRPr lang="en-US"/>
          </a:p>
        </p:txBody>
      </p:sp>
    </p:spTree>
    <p:extLst>
      <p:ext uri="{BB962C8B-B14F-4D97-AF65-F5344CB8AC3E}">
        <p14:creationId xmlns:p14="http://schemas.microsoft.com/office/powerpoint/2010/main" val="3436834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17</a:t>
            </a:fld>
            <a:endParaRPr lang="en-US"/>
          </a:p>
        </p:txBody>
      </p:sp>
    </p:spTree>
    <p:extLst>
      <p:ext uri="{BB962C8B-B14F-4D97-AF65-F5344CB8AC3E}">
        <p14:creationId xmlns:p14="http://schemas.microsoft.com/office/powerpoint/2010/main" val="3656251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Reviewing</a:t>
            </a:r>
            <a:r>
              <a:rPr lang="en-US" baseline="0" dirty="0"/>
              <a:t> and adjusting your spending is where your budget really comes</a:t>
            </a:r>
            <a:r>
              <a:rPr lang="en-US" dirty="0"/>
              <a:t> to life. You have</a:t>
            </a:r>
            <a:r>
              <a:rPr lang="en-US" baseline="0" dirty="0"/>
              <a:t> to ensure you are staying in line with what you established in your budget and make adjustments if you are not. If you are successful in sticking to your budget, consider increasing the amount you pay yourself first the next time you get a raise, bonus, or other income.</a:t>
            </a:r>
            <a:endParaRPr lang="en-US" dirty="0"/>
          </a:p>
          <a:p>
            <a:pPr>
              <a:buFont typeface="Arial" pitchFamily="34" charset="0"/>
              <a:buNone/>
            </a:pPr>
            <a:endParaRPr lang="en-US" dirty="0"/>
          </a:p>
          <a:p>
            <a:pPr>
              <a:buFont typeface="Arial" pitchFamily="34" charset="0"/>
              <a:buChar char="•"/>
            </a:pPr>
            <a:r>
              <a:rPr lang="en-US" dirty="0"/>
              <a:t> Change budget based on life events</a:t>
            </a:r>
          </a:p>
          <a:p>
            <a:pPr>
              <a:buFont typeface="Arial" pitchFamily="34" charset="0"/>
              <a:buChar char="•"/>
            </a:pPr>
            <a:endParaRPr lang="en-US" dirty="0"/>
          </a:p>
          <a:p>
            <a:pPr lvl="1">
              <a:buFont typeface="Arial" pitchFamily="34" charset="0"/>
              <a:buChar char="•"/>
            </a:pPr>
            <a:r>
              <a:rPr lang="en-US" dirty="0"/>
              <a:t> Lost job </a:t>
            </a:r>
            <a:r>
              <a:rPr lang="mr-IN" dirty="0"/>
              <a:t>–</a:t>
            </a:r>
            <a:r>
              <a:rPr lang="en-US" dirty="0"/>
              <a:t> lower income, see if you can cut down on your Wants to avoid having to Pay Yourself</a:t>
            </a:r>
            <a:r>
              <a:rPr lang="en-US" baseline="0" dirty="0"/>
              <a:t> less</a:t>
            </a:r>
            <a:endParaRPr lang="en-US" dirty="0"/>
          </a:p>
          <a:p>
            <a:pPr lvl="1">
              <a:buFont typeface="Arial" pitchFamily="34" charset="0"/>
              <a:buChar char="•"/>
            </a:pPr>
            <a:r>
              <a:rPr lang="en-US" dirty="0"/>
              <a:t> Promotion </a:t>
            </a:r>
            <a:r>
              <a:rPr lang="mr-IN" dirty="0"/>
              <a:t>–</a:t>
            </a:r>
            <a:r>
              <a:rPr lang="en-US" dirty="0"/>
              <a:t> more money, more travel, more boarding for pets</a:t>
            </a:r>
          </a:p>
          <a:p>
            <a:pPr lvl="1">
              <a:buFont typeface="Arial" pitchFamily="34" charset="0"/>
              <a:buChar char="•"/>
            </a:pPr>
            <a:r>
              <a:rPr lang="en-US" dirty="0"/>
              <a:t> Tax refund or bonus – put it towards your savings</a:t>
            </a:r>
            <a:r>
              <a:rPr lang="en-US" baseline="0" dirty="0"/>
              <a:t> to give yourself a boost</a:t>
            </a:r>
            <a:endParaRPr lang="en-US" dirty="0"/>
          </a:p>
          <a:p>
            <a:pPr lvl="1">
              <a:buFont typeface="Arial" pitchFamily="34" charset="0"/>
              <a:buChar char="•"/>
            </a:pPr>
            <a:endParaRPr lang="en-US" dirty="0"/>
          </a:p>
          <a:p>
            <a:pPr>
              <a:buFont typeface="Arial" pitchFamily="34" charset="0"/>
              <a:buChar char="•"/>
            </a:pPr>
            <a:r>
              <a:rPr lang="en-US" dirty="0"/>
              <a:t> Change expectations based on real life issues</a:t>
            </a:r>
          </a:p>
          <a:p>
            <a:pPr>
              <a:buFont typeface="Arial" pitchFamily="34" charset="0"/>
              <a:buChar char="•"/>
            </a:pPr>
            <a:endParaRPr lang="en-US" dirty="0"/>
          </a:p>
          <a:p>
            <a:pPr lvl="1">
              <a:buFont typeface="Arial" pitchFamily="34" charset="0"/>
              <a:buChar char="•"/>
            </a:pPr>
            <a:r>
              <a:rPr lang="en-US" dirty="0"/>
              <a:t> Had major repairs due to a car accident that you paid out of pocket </a:t>
            </a:r>
            <a:r>
              <a:rPr lang="mr-IN" dirty="0"/>
              <a:t>–</a:t>
            </a:r>
            <a:r>
              <a:rPr lang="en-US" dirty="0"/>
              <a:t> staycation versus vacation</a:t>
            </a:r>
          </a:p>
          <a:p>
            <a:pPr lvl="1">
              <a:buFont typeface="Arial" pitchFamily="34" charset="0"/>
              <a:buChar char="•"/>
            </a:pPr>
            <a:r>
              <a:rPr lang="en-US" dirty="0"/>
              <a:t> Take stock of what expenses are habits versus values (stopping every morning for coffee versus making coffee at home)</a:t>
            </a:r>
          </a:p>
          <a:p>
            <a:pPr lvl="1">
              <a:buFont typeface="Arial" pitchFamily="34" charset="0"/>
              <a:buChar char="•"/>
            </a:pPr>
            <a:r>
              <a:rPr lang="en-US" dirty="0"/>
              <a:t> Moved home to take care of sick parent – contribute to food budget but use rent savings for condo down payment</a:t>
            </a:r>
          </a:p>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18</a:t>
            </a:fld>
            <a:endParaRPr lang="en-US"/>
          </a:p>
        </p:txBody>
      </p:sp>
    </p:spTree>
    <p:extLst>
      <p:ext uri="{BB962C8B-B14F-4D97-AF65-F5344CB8AC3E}">
        <p14:creationId xmlns:p14="http://schemas.microsoft.com/office/powerpoint/2010/main" val="128726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Reviewing</a:t>
            </a:r>
            <a:r>
              <a:rPr lang="en-US" baseline="0" dirty="0"/>
              <a:t> and adjusting your spending is where your budget really comes</a:t>
            </a:r>
            <a:r>
              <a:rPr lang="en-US" dirty="0"/>
              <a:t> to life. You have</a:t>
            </a:r>
            <a:r>
              <a:rPr lang="en-US" baseline="0" dirty="0"/>
              <a:t> to ensure you are staying in line with what you established in your budget and make adjustments if you are not. If you are successful in sticking to your budget, consider increasing the amount you pay yourself first the next time you get a raise, bonus, or other income.</a:t>
            </a:r>
            <a:endParaRPr lang="en-US" dirty="0"/>
          </a:p>
          <a:p>
            <a:pPr>
              <a:buFont typeface="Arial" pitchFamily="34" charset="0"/>
              <a:buNone/>
            </a:pPr>
            <a:endParaRPr lang="en-US" dirty="0"/>
          </a:p>
          <a:p>
            <a:pPr>
              <a:buFont typeface="Arial" pitchFamily="34" charset="0"/>
              <a:buChar char="•"/>
            </a:pPr>
            <a:r>
              <a:rPr lang="en-US" dirty="0"/>
              <a:t> Change budget based on life events</a:t>
            </a:r>
          </a:p>
          <a:p>
            <a:pPr>
              <a:buFont typeface="Arial" pitchFamily="34" charset="0"/>
              <a:buChar char="•"/>
            </a:pPr>
            <a:endParaRPr lang="en-US" dirty="0"/>
          </a:p>
          <a:p>
            <a:pPr lvl="1">
              <a:buFont typeface="Arial" pitchFamily="34" charset="0"/>
              <a:buChar char="•"/>
            </a:pPr>
            <a:r>
              <a:rPr lang="en-US" dirty="0"/>
              <a:t> Lost job </a:t>
            </a:r>
            <a:r>
              <a:rPr lang="mr-IN" dirty="0"/>
              <a:t>–</a:t>
            </a:r>
            <a:r>
              <a:rPr lang="en-US" dirty="0"/>
              <a:t> lower income, see if you can cut down on your Wants to avoid having to Pay Yourself</a:t>
            </a:r>
            <a:r>
              <a:rPr lang="en-US" baseline="0" dirty="0"/>
              <a:t> less</a:t>
            </a:r>
            <a:endParaRPr lang="en-US" dirty="0"/>
          </a:p>
          <a:p>
            <a:pPr lvl="1">
              <a:buFont typeface="Arial" pitchFamily="34" charset="0"/>
              <a:buChar char="•"/>
            </a:pPr>
            <a:r>
              <a:rPr lang="en-US" dirty="0"/>
              <a:t> Promotion </a:t>
            </a:r>
            <a:r>
              <a:rPr lang="mr-IN" dirty="0"/>
              <a:t>–</a:t>
            </a:r>
            <a:r>
              <a:rPr lang="en-US" dirty="0"/>
              <a:t> more money, more travel, more boarding for pets</a:t>
            </a:r>
          </a:p>
          <a:p>
            <a:pPr lvl="1">
              <a:buFont typeface="Arial" pitchFamily="34" charset="0"/>
              <a:buChar char="•"/>
            </a:pPr>
            <a:r>
              <a:rPr lang="en-US" dirty="0"/>
              <a:t> Tax refund or bonus – put it towards your savings</a:t>
            </a:r>
            <a:r>
              <a:rPr lang="en-US" baseline="0" dirty="0"/>
              <a:t> to give yourself a boost</a:t>
            </a:r>
            <a:endParaRPr lang="en-US" dirty="0"/>
          </a:p>
          <a:p>
            <a:pPr lvl="1">
              <a:buFont typeface="Arial" pitchFamily="34" charset="0"/>
              <a:buChar char="•"/>
            </a:pPr>
            <a:endParaRPr lang="en-US" dirty="0"/>
          </a:p>
          <a:p>
            <a:pPr>
              <a:buFont typeface="Arial" pitchFamily="34" charset="0"/>
              <a:buChar char="•"/>
            </a:pPr>
            <a:r>
              <a:rPr lang="en-US" dirty="0"/>
              <a:t> Change expectations based on real life issues</a:t>
            </a:r>
          </a:p>
          <a:p>
            <a:pPr>
              <a:buFont typeface="Arial" pitchFamily="34" charset="0"/>
              <a:buChar char="•"/>
            </a:pPr>
            <a:endParaRPr lang="en-US" dirty="0"/>
          </a:p>
          <a:p>
            <a:pPr lvl="1">
              <a:buFont typeface="Arial" pitchFamily="34" charset="0"/>
              <a:buChar char="•"/>
            </a:pPr>
            <a:r>
              <a:rPr lang="en-US" dirty="0"/>
              <a:t> Had major repairs due to a car accident that you paid out of pocket </a:t>
            </a:r>
            <a:r>
              <a:rPr lang="mr-IN" dirty="0"/>
              <a:t>–</a:t>
            </a:r>
            <a:r>
              <a:rPr lang="en-US" dirty="0"/>
              <a:t> staycation versus vacation</a:t>
            </a:r>
          </a:p>
          <a:p>
            <a:pPr lvl="1">
              <a:buFont typeface="Arial" pitchFamily="34" charset="0"/>
              <a:buChar char="•"/>
            </a:pPr>
            <a:r>
              <a:rPr lang="en-US" dirty="0"/>
              <a:t> Take stock of what expenses are habits versus values (stopping every morning for coffee versus making coffee at home)</a:t>
            </a:r>
          </a:p>
          <a:p>
            <a:pPr lvl="1">
              <a:buFont typeface="Arial" pitchFamily="34" charset="0"/>
              <a:buChar char="•"/>
            </a:pPr>
            <a:r>
              <a:rPr lang="en-US" dirty="0"/>
              <a:t> Moved home to take care of sick parent – contribute to food budget but use rent savings for condo down payment</a:t>
            </a:r>
          </a:p>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19</a:t>
            </a:fld>
            <a:endParaRPr lang="en-US"/>
          </a:p>
        </p:txBody>
      </p:sp>
    </p:spTree>
    <p:extLst>
      <p:ext uri="{BB962C8B-B14F-4D97-AF65-F5344CB8AC3E}">
        <p14:creationId xmlns:p14="http://schemas.microsoft.com/office/powerpoint/2010/main" val="2994970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1600" dirty="0"/>
              <a:t>Avoid bulk discount stores </a:t>
            </a:r>
          </a:p>
          <a:p>
            <a:pPr>
              <a:buFont typeface="Arial" pitchFamily="34" charset="0"/>
              <a:buChar char="•"/>
            </a:pPr>
            <a:endParaRPr lang="en-US" sz="1600" dirty="0"/>
          </a:p>
          <a:p>
            <a:pPr lvl="1">
              <a:buFont typeface="Arial" pitchFamily="34" charset="0"/>
              <a:buChar char="•"/>
            </a:pPr>
            <a:r>
              <a:rPr lang="en-US" sz="1600" dirty="0"/>
              <a:t> Buy more than you need, overconsume</a:t>
            </a:r>
          </a:p>
          <a:p>
            <a:pPr lvl="1">
              <a:buFont typeface="Arial" pitchFamily="34" charset="0"/>
              <a:buChar char="•"/>
            </a:pPr>
            <a:r>
              <a:rPr lang="en-US" sz="1600" dirty="0"/>
              <a:t> Waste is higher so benefit goes away</a:t>
            </a:r>
          </a:p>
          <a:p>
            <a:pPr lvl="1">
              <a:buFont typeface="Arial" pitchFamily="34" charset="0"/>
              <a:buChar char="•"/>
            </a:pPr>
            <a:endParaRPr lang="en-US" sz="1600" dirty="0"/>
          </a:p>
          <a:p>
            <a:pPr>
              <a:buFont typeface="Arial" pitchFamily="34" charset="0"/>
              <a:buChar char="•"/>
            </a:pPr>
            <a:r>
              <a:rPr lang="en-US" sz="1600" dirty="0"/>
              <a:t>Make breakfast at home, bring your lunch</a:t>
            </a:r>
          </a:p>
          <a:p>
            <a:pPr>
              <a:buFont typeface="Arial" pitchFamily="34" charset="0"/>
              <a:buChar char="•"/>
            </a:pPr>
            <a:endParaRPr lang="en-US" sz="1600" dirty="0"/>
          </a:p>
          <a:p>
            <a:pPr lvl="1">
              <a:buFont typeface="Arial" pitchFamily="34" charset="0"/>
              <a:buChar char="•"/>
            </a:pPr>
            <a:r>
              <a:rPr lang="en-US" sz="1600" dirty="0"/>
              <a:t> Important to have energy in morning, start out right</a:t>
            </a:r>
          </a:p>
          <a:p>
            <a:pPr lvl="1">
              <a:buFont typeface="Arial" pitchFamily="34" charset="0"/>
              <a:buChar char="•"/>
            </a:pPr>
            <a:r>
              <a:rPr lang="en-US" sz="1600" dirty="0"/>
              <a:t> Control your calories and your portions while also helping your budget</a:t>
            </a:r>
          </a:p>
          <a:p>
            <a:pPr lvl="1">
              <a:buFont typeface="Arial" pitchFamily="34" charset="0"/>
              <a:buChar char="•"/>
            </a:pPr>
            <a:r>
              <a:rPr lang="en-US" sz="1600" dirty="0"/>
              <a:t> Shop with a plan at beginning of the week, stick to the discipline</a:t>
            </a:r>
          </a:p>
          <a:p>
            <a:pPr lvl="1">
              <a:buFont typeface="Arial" pitchFamily="34" charset="0"/>
              <a:buChar char="•"/>
            </a:pPr>
            <a:endParaRPr lang="en-US" sz="1600" dirty="0"/>
          </a:p>
          <a:p>
            <a:pPr>
              <a:buFont typeface="Arial" pitchFamily="34" charset="0"/>
              <a:buChar char="•"/>
            </a:pPr>
            <a:r>
              <a:rPr lang="en-US" sz="1600" dirty="0"/>
              <a:t>Make credit the exception, not the rule. Using credit is necessary to build a good credit score, but be conscious with your</a:t>
            </a:r>
            <a:r>
              <a:rPr lang="en-US" sz="1600" baseline="0" dirty="0"/>
              <a:t> use. You don’t have credit card debt if you pay your balance in full every month.</a:t>
            </a:r>
            <a:endParaRPr lang="en-US" sz="1600" dirty="0"/>
          </a:p>
          <a:p>
            <a:pPr>
              <a:buFont typeface="Arial" pitchFamily="34" charset="0"/>
              <a:buChar char="•"/>
            </a:pPr>
            <a:endParaRPr lang="en-US" sz="1600" dirty="0"/>
          </a:p>
          <a:p>
            <a:pPr lvl="1">
              <a:buFont typeface="Arial" pitchFamily="34" charset="0"/>
              <a:buChar char="•"/>
            </a:pPr>
            <a:r>
              <a:rPr lang="en-US" sz="1600" dirty="0"/>
              <a:t> Avoid quick decisions, they are usually the worst.</a:t>
            </a:r>
          </a:p>
          <a:p>
            <a:pPr lvl="1">
              <a:buFont typeface="Arial" pitchFamily="34" charset="0"/>
              <a:buChar char="•"/>
            </a:pPr>
            <a:r>
              <a:rPr lang="en-US" sz="1600" dirty="0"/>
              <a:t> Understand sale process, items have conversion time (e.g., cars sell for cheaper at year end since carmakers and dealerships try to sell vehicles from the outgoing model year)</a:t>
            </a:r>
          </a:p>
          <a:p>
            <a:pPr lvl="1">
              <a:buFont typeface="Arial" pitchFamily="34" charset="0"/>
              <a:buChar char="•"/>
            </a:pPr>
            <a:r>
              <a:rPr lang="en-US" sz="1600" dirty="0"/>
              <a:t> Sleep on decisions over $100, the same item will be there in the morning</a:t>
            </a:r>
          </a:p>
          <a:p>
            <a:pPr lvl="1">
              <a:buFont typeface="Arial" pitchFamily="34" charset="0"/>
              <a:buChar char="•"/>
            </a:pPr>
            <a:r>
              <a:rPr lang="en-US" sz="1600" dirty="0"/>
              <a:t> Credit for emergencies, avoid store credit cards (the discounts are negated by high interest rates and overspending)</a:t>
            </a:r>
          </a:p>
          <a:p>
            <a:pPr lvl="1">
              <a:buFont typeface="Arial" pitchFamily="34" charset="0"/>
              <a:buChar char="•"/>
            </a:pPr>
            <a:r>
              <a:rPr lang="en-US" sz="1600" dirty="0"/>
              <a:t> Pay credit card bill in full every month, avoids high interest charges</a:t>
            </a:r>
          </a:p>
          <a:p>
            <a:endParaRPr lang="en-US" dirty="0"/>
          </a:p>
          <a:p>
            <a:r>
              <a:rPr lang="en-US" dirty="0"/>
              <a:t>Apps – there are certain apps that will automate savings</a:t>
            </a:r>
            <a:r>
              <a:rPr lang="en-US" baseline="0" dirty="0"/>
              <a:t> and monitor your spending. Some are free and some cost money. There are a lot of free banking options where you can manage your own savings and avoid potential fees.</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20</a:t>
            </a:fld>
            <a:endParaRPr lang="en-US"/>
          </a:p>
        </p:txBody>
      </p:sp>
    </p:spTree>
    <p:extLst>
      <p:ext uri="{BB962C8B-B14F-4D97-AF65-F5344CB8AC3E}">
        <p14:creationId xmlns:p14="http://schemas.microsoft.com/office/powerpoint/2010/main" val="99071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to live with less is key </a:t>
            </a:r>
            <a:r>
              <a:rPr lang="en-US" dirty="0"/>
              <a:t>to gaining financial security</a:t>
            </a:r>
            <a:r>
              <a:rPr lang="en-US" baseline="0" dirty="0"/>
              <a:t> – we like to break living with less down to three components: Budgeting, Pay Yourself First, and Spending.</a:t>
            </a:r>
          </a:p>
          <a:p>
            <a:endParaRPr lang="en-US" baseline="0" dirty="0"/>
          </a:p>
          <a:p>
            <a:endParaRPr lang="en-US" baseline="0" dirty="0"/>
          </a:p>
          <a:p>
            <a:r>
              <a:rPr lang="en-US" baseline="0" dirty="0"/>
              <a:t>These three components work together to help you learn how to live with less. </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21</a:t>
            </a:fld>
            <a:endParaRPr lang="en-US"/>
          </a:p>
        </p:txBody>
      </p:sp>
    </p:spTree>
    <p:extLst>
      <p:ext uri="{BB962C8B-B14F-4D97-AF65-F5344CB8AC3E}">
        <p14:creationId xmlns:p14="http://schemas.microsoft.com/office/powerpoint/2010/main" val="1022825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4</a:t>
            </a:fld>
            <a:endParaRPr lang="en-US"/>
          </a:p>
        </p:txBody>
      </p:sp>
    </p:spTree>
    <p:extLst>
      <p:ext uri="{BB962C8B-B14F-4D97-AF65-F5344CB8AC3E}">
        <p14:creationId xmlns:p14="http://schemas.microsoft.com/office/powerpoint/2010/main" val="13906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23</a:t>
            </a:fld>
            <a:endParaRPr lang="en-US"/>
          </a:p>
        </p:txBody>
      </p:sp>
    </p:spTree>
    <p:extLst>
      <p:ext uri="{BB962C8B-B14F-4D97-AF65-F5344CB8AC3E}">
        <p14:creationId xmlns:p14="http://schemas.microsoft.com/office/powerpoint/2010/main" val="216829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28</a:t>
            </a:fld>
            <a:endParaRPr lang="en-US"/>
          </a:p>
        </p:txBody>
      </p:sp>
    </p:spTree>
    <p:extLst>
      <p:ext uri="{BB962C8B-B14F-4D97-AF65-F5344CB8AC3E}">
        <p14:creationId xmlns:p14="http://schemas.microsoft.com/office/powerpoint/2010/main" val="272210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36</a:t>
            </a:fld>
            <a:endParaRPr lang="en-US"/>
          </a:p>
        </p:txBody>
      </p:sp>
    </p:spTree>
    <p:extLst>
      <p:ext uri="{BB962C8B-B14F-4D97-AF65-F5344CB8AC3E}">
        <p14:creationId xmlns:p14="http://schemas.microsoft.com/office/powerpoint/2010/main" val="39452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11251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Develop your skills, advance your education</a:t>
            </a:r>
          </a:p>
          <a:p>
            <a:pPr lvl="2"/>
            <a:r>
              <a:rPr lang="en-US" dirty="0"/>
              <a:t>Advanced degrees, relevant certifications, workshops, conferences, webinars, books, articles, white papers, publications, blogs, news</a:t>
            </a:r>
          </a:p>
          <a:p>
            <a:r>
              <a:rPr lang="en-US" dirty="0"/>
              <a:t>Learning</a:t>
            </a:r>
            <a:r>
              <a:rPr lang="en-US" baseline="0" dirty="0"/>
              <a:t> a new skill can help develop passions and interests in life</a:t>
            </a: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47</a:t>
            </a:fld>
            <a:endParaRPr lang="en-US"/>
          </a:p>
        </p:txBody>
      </p:sp>
    </p:spTree>
    <p:extLst>
      <p:ext uri="{BB962C8B-B14F-4D97-AF65-F5344CB8AC3E}">
        <p14:creationId xmlns:p14="http://schemas.microsoft.com/office/powerpoint/2010/main" val="2536261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48</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49</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50</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52</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53</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t>
            </a:r>
            <a:r>
              <a:rPr lang="en-US" dirty="0"/>
              <a:t>certain basic principles that can make living a financially fulfilling</a:t>
            </a:r>
            <a:r>
              <a:rPr lang="en-US" baseline="0" dirty="0"/>
              <a:t> life more attainable – don’t get overwhelmed if anything seems to tough to tackle, focus on what seems manageable and go from there. </a:t>
            </a:r>
          </a:p>
          <a:p>
            <a:br>
              <a:rPr lang="en-US" baseline="0" dirty="0"/>
            </a:br>
            <a:r>
              <a:rPr lang="en-US" baseline="0" dirty="0"/>
              <a:t>Budgeting is important – it takes some effort at first, but eventually it will become second nature.</a:t>
            </a:r>
            <a:endParaRPr lang="en-US" dirty="0"/>
          </a:p>
          <a:p>
            <a:endParaRPr lang="en-US" dirty="0"/>
          </a:p>
          <a:p>
            <a:r>
              <a:rPr lang="en-US" dirty="0"/>
              <a:t>You start with what you make, income</a:t>
            </a:r>
            <a:r>
              <a:rPr lang="en-US" baseline="0" dirty="0"/>
              <a:t> </a:t>
            </a:r>
            <a:r>
              <a:rPr lang="en-US" baseline="0" dirty="0">
                <a:sym typeface="Wingdings" panose="05000000000000000000" pitchFamily="2" charset="2"/>
              </a:rPr>
              <a:t></a:t>
            </a:r>
            <a:r>
              <a:rPr lang="en-US" baseline="0" dirty="0"/>
              <a:t> the next priority is you, your savings is what you pay yourself, next come your expenses </a:t>
            </a:r>
            <a:r>
              <a:rPr lang="en-US" baseline="0" dirty="0">
                <a:sym typeface="Wingdings" panose="05000000000000000000" pitchFamily="2" charset="2"/>
              </a:rPr>
              <a:t> Putting savings before expenses emphasizes the importance of this component</a:t>
            </a:r>
            <a:endParaRPr lang="en-US" dirty="0"/>
          </a:p>
          <a:p>
            <a:endParaRPr lang="en-US" dirty="0"/>
          </a:p>
          <a:p>
            <a:endParaRPr lang="en-US" dirty="0"/>
          </a:p>
          <a:p>
            <a:r>
              <a:rPr lang="en-US" dirty="0"/>
              <a:t>The</a:t>
            </a:r>
            <a:r>
              <a:rPr lang="en-US" baseline="0" dirty="0"/>
              <a:t> golden rule seems intuitive, but credit cards and other types of debt have proven to make this an easy rule to break for a shockingly large number of Americans.</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5</a:t>
            </a:fld>
            <a:endParaRPr lang="en-US"/>
          </a:p>
        </p:txBody>
      </p:sp>
    </p:spTree>
    <p:extLst>
      <p:ext uri="{BB962C8B-B14F-4D97-AF65-F5344CB8AC3E}">
        <p14:creationId xmlns:p14="http://schemas.microsoft.com/office/powerpoint/2010/main" val="1272616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Nurture Mind (Life</a:t>
            </a:r>
            <a:r>
              <a:rPr lang="en-US" baseline="0" dirty="0"/>
              <a:t> hack)</a:t>
            </a:r>
          </a:p>
          <a:p>
            <a:r>
              <a:rPr lang="en-US" baseline="0" dirty="0"/>
              <a:t>- </a:t>
            </a:r>
            <a:r>
              <a:rPr lang="en-US" dirty="0"/>
              <a:t>Allows you to have more to give now and in the future, more knowledge, more compassion, more ideas, </a:t>
            </a:r>
          </a:p>
          <a:p>
            <a:r>
              <a:rPr lang="en-US" dirty="0"/>
              <a:t>- Expand Your Mind (Life Hack)Read, explore culture, Keep your mind active (word games – even words with friends, board games, using brain to perform simple calculations</a:t>
            </a:r>
          </a:p>
          <a:p>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56</a:t>
            </a:fld>
            <a:endParaRPr lang="en-US"/>
          </a:p>
        </p:txBody>
      </p:sp>
    </p:spTree>
    <p:extLst>
      <p:ext uri="{BB962C8B-B14F-4D97-AF65-F5344CB8AC3E}">
        <p14:creationId xmlns:p14="http://schemas.microsoft.com/office/powerpoint/2010/main" val="1722598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Nurture Mind (Life</a:t>
            </a:r>
            <a:r>
              <a:rPr lang="en-US" baseline="0" dirty="0"/>
              <a:t> hack)</a:t>
            </a:r>
          </a:p>
          <a:p>
            <a:r>
              <a:rPr lang="en-US" baseline="0" dirty="0"/>
              <a:t>- </a:t>
            </a:r>
            <a:r>
              <a:rPr lang="en-US" dirty="0"/>
              <a:t>Allows you to have more to give now and in the future, more knowledge, more compassion, more ideas, </a:t>
            </a:r>
          </a:p>
          <a:p>
            <a:r>
              <a:rPr lang="en-US" dirty="0"/>
              <a:t>- Expand Your Mind (Life Hack)Read, explore culture, Keep your mind active (word games – even words with friends, board games, using brain to perform simple calculations</a:t>
            </a:r>
          </a:p>
          <a:p>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57</a:t>
            </a:fld>
            <a:endParaRPr lang="en-US"/>
          </a:p>
        </p:txBody>
      </p:sp>
    </p:spTree>
    <p:extLst>
      <p:ext uri="{BB962C8B-B14F-4D97-AF65-F5344CB8AC3E}">
        <p14:creationId xmlns:p14="http://schemas.microsoft.com/office/powerpoint/2010/main" val="1722598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58</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Nurture Mind (Life</a:t>
            </a:r>
            <a:r>
              <a:rPr lang="en-US" baseline="0" dirty="0"/>
              <a:t> hack)</a:t>
            </a:r>
          </a:p>
          <a:p>
            <a:r>
              <a:rPr lang="en-US" baseline="0" dirty="0"/>
              <a:t>- </a:t>
            </a:r>
            <a:r>
              <a:rPr lang="en-US" dirty="0"/>
              <a:t>Allows you to have more to give now and in the future, more knowledge, more compassion, more ideas, </a:t>
            </a:r>
          </a:p>
          <a:p>
            <a:r>
              <a:rPr lang="en-US" dirty="0"/>
              <a:t>- Expand Your Mind (Life Hack)Read, explore culture, Keep your mind active (word games – even words with friends, board games, using brain to perform simple calculations</a:t>
            </a:r>
          </a:p>
          <a:p>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60</a:t>
            </a:fld>
            <a:endParaRPr lang="en-US"/>
          </a:p>
        </p:txBody>
      </p:sp>
    </p:spTree>
    <p:extLst>
      <p:ext uri="{BB962C8B-B14F-4D97-AF65-F5344CB8AC3E}">
        <p14:creationId xmlns:p14="http://schemas.microsoft.com/office/powerpoint/2010/main" val="172259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creating a budget</a:t>
            </a:r>
            <a:r>
              <a:rPr lang="en-US" baseline="0" dirty="0"/>
              <a:t> is to WRITE it out</a:t>
            </a:r>
          </a:p>
          <a:p>
            <a:endParaRPr lang="en-US" baseline="0" dirty="0"/>
          </a:p>
          <a:p>
            <a:r>
              <a:rPr lang="en-US" baseline="0" dirty="0"/>
              <a:t>Writing your budget down makes it 60% more likely that you will actually follow your budget</a:t>
            </a:r>
          </a:p>
          <a:p>
            <a:endParaRPr lang="en-US" baseline="0" dirty="0"/>
          </a:p>
          <a:p>
            <a:r>
              <a:rPr lang="en-US" baseline="0" dirty="0"/>
              <a:t>Sharing your budget is even better – sharing a budget with a friend or family member gives you an 80% higher chance of following your budget = creates accountability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6</a:t>
            </a:fld>
            <a:endParaRPr lang="en-US"/>
          </a:p>
        </p:txBody>
      </p:sp>
    </p:spTree>
    <p:extLst>
      <p:ext uri="{BB962C8B-B14F-4D97-AF65-F5344CB8AC3E}">
        <p14:creationId xmlns:p14="http://schemas.microsoft.com/office/powerpoint/2010/main" val="347630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have to determine the most effective way to use your income; do you need a car or can you rely on public transportation. </a:t>
            </a:r>
          </a:p>
          <a:p>
            <a:endParaRPr lang="en-US" baseline="0" dirty="0"/>
          </a:p>
          <a:p>
            <a:r>
              <a:rPr lang="en-US" baseline="0" dirty="0"/>
              <a:t>Public transportation options should be a factor in your housing decision – it may be worth spending just a little more on housing if it means you can put off having a car for a while and save by not having to spend your income on a car payment, insurance, maintenance, and gas.</a:t>
            </a:r>
          </a:p>
          <a:p>
            <a:endParaRPr lang="en-US" baseline="0" dirty="0"/>
          </a:p>
          <a:p>
            <a:r>
              <a:rPr lang="en-US" baseline="0" dirty="0"/>
              <a:t>Our recommended breakdown is this: 50% for your Needs (i.e., what you need to live); 30% for your Wants (things that are nice to have, but not critical to your day-to-day life); and 20% for Savings. </a:t>
            </a:r>
          </a:p>
          <a:p>
            <a:endParaRPr lang="en-US" baseline="0" dirty="0"/>
          </a:p>
          <a:p>
            <a:r>
              <a:rPr lang="en-US" baseline="0" dirty="0"/>
              <a:t>Here are some examples of what falls in these categories, but you should customize your budget to fit your life.</a:t>
            </a:r>
          </a:p>
          <a:p>
            <a:endParaRPr lang="en-US" baseline="0" dirty="0"/>
          </a:p>
        </p:txBody>
      </p:sp>
      <p:sp>
        <p:nvSpPr>
          <p:cNvPr id="4" name="Slide Number Placeholder 3"/>
          <p:cNvSpPr>
            <a:spLocks noGrp="1"/>
          </p:cNvSpPr>
          <p:nvPr>
            <p:ph type="sldNum" sz="quarter" idx="10"/>
          </p:nvPr>
        </p:nvSpPr>
        <p:spPr/>
        <p:txBody>
          <a:bodyPr/>
          <a:lstStyle/>
          <a:p>
            <a:fld id="{44139BDC-6F61-4D11-AA74-E8947282EBE5}" type="slidenum">
              <a:rPr lang="en-US" smtClean="0"/>
              <a:t>7</a:t>
            </a:fld>
            <a:endParaRPr lang="en-US"/>
          </a:p>
        </p:txBody>
      </p:sp>
    </p:spTree>
    <p:extLst>
      <p:ext uri="{BB962C8B-B14F-4D97-AF65-F5344CB8AC3E}">
        <p14:creationId xmlns:p14="http://schemas.microsoft.com/office/powerpoint/2010/main" val="169566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living with less is creating a budget. A</a:t>
            </a:r>
            <a:r>
              <a:rPr lang="en-US" baseline="0" dirty="0"/>
              <a:t> budget will act as your roadmap.</a:t>
            </a:r>
            <a:endParaRPr lang="en-US" dirty="0"/>
          </a:p>
          <a:p>
            <a:endParaRPr lang="en-US" dirty="0"/>
          </a:p>
          <a:p>
            <a:r>
              <a:rPr lang="en-US" dirty="0"/>
              <a:t>This breakdown should</a:t>
            </a:r>
            <a:r>
              <a:rPr lang="en-US" baseline="0" dirty="0"/>
              <a:t> be used as a guideline – you should create a budget that works for you. If you can spend less on your needs, you can allocate more towards your savings. </a:t>
            </a:r>
          </a:p>
          <a:p>
            <a:endParaRPr lang="en-US" baseline="0" dirty="0"/>
          </a:p>
          <a:p>
            <a:r>
              <a:rPr lang="en-US" baseline="0" dirty="0"/>
              <a:t>Try not to exceed 30% on wants.</a:t>
            </a:r>
            <a:endParaRPr lang="en-US" dirty="0"/>
          </a:p>
          <a:p>
            <a:endParaRPr lang="en-US" dirty="0"/>
          </a:p>
          <a:p>
            <a:r>
              <a:rPr lang="en-US" dirty="0"/>
              <a:t>► Pay Yourself First: Set aside money for your savings goals to ensure you reach them</a:t>
            </a:r>
          </a:p>
        </p:txBody>
      </p:sp>
      <p:sp>
        <p:nvSpPr>
          <p:cNvPr id="4" name="Slide Number Placeholder 3"/>
          <p:cNvSpPr>
            <a:spLocks noGrp="1"/>
          </p:cNvSpPr>
          <p:nvPr>
            <p:ph type="sldNum" sz="quarter" idx="10"/>
          </p:nvPr>
        </p:nvSpPr>
        <p:spPr/>
        <p:txBody>
          <a:bodyPr/>
          <a:lstStyle/>
          <a:p>
            <a:fld id="{44139BDC-6F61-4D11-AA74-E8947282EBE5}" type="slidenum">
              <a:rPr lang="en-US" smtClean="0"/>
              <a:t>8</a:t>
            </a:fld>
            <a:endParaRPr lang="en-US"/>
          </a:p>
        </p:txBody>
      </p:sp>
    </p:spTree>
    <p:extLst>
      <p:ext uri="{BB962C8B-B14F-4D97-AF65-F5344CB8AC3E}">
        <p14:creationId xmlns:p14="http://schemas.microsoft.com/office/powerpoint/2010/main" val="373200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future is important – saving for retirement is a</a:t>
            </a:r>
            <a:r>
              <a:rPr lang="en-US" baseline="0" dirty="0"/>
              <a:t> very important element of planning for your future. </a:t>
            </a:r>
          </a:p>
          <a:p>
            <a:endParaRPr lang="en-US" baseline="0" dirty="0"/>
          </a:p>
          <a:p>
            <a:r>
              <a:rPr lang="en-US" baseline="0" dirty="0"/>
              <a:t>Social security was not meant to fully support Americans in later years, we can’t rely on that income.</a:t>
            </a:r>
          </a:p>
          <a:p>
            <a:endParaRPr lang="en-US" baseline="0" dirty="0"/>
          </a:p>
          <a:p>
            <a:r>
              <a:rPr lang="en-US" baseline="0" dirty="0"/>
              <a:t>The earlier you start investing in retirement plans, the more time your money has to grow.</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9</a:t>
            </a:fld>
            <a:endParaRPr lang="en-US"/>
          </a:p>
        </p:txBody>
      </p:sp>
    </p:spTree>
    <p:extLst>
      <p:ext uri="{BB962C8B-B14F-4D97-AF65-F5344CB8AC3E}">
        <p14:creationId xmlns:p14="http://schemas.microsoft.com/office/powerpoint/2010/main" val="294783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25% should be the max you spend on housing/rent, this is sometimes difficult to achieve. Though remember, the less you manage to spend on housing, the more you have to allocate to other areas</a:t>
            </a:r>
            <a:r>
              <a:rPr lang="en-US" baseline="0" dirty="0"/>
              <a:t> (e.g., transportation is considering cost of unlimited MARTA pass, could spend more on car if can manage to spend less on housing)</a:t>
            </a:r>
            <a:endParaRPr lang="en-US" dirty="0"/>
          </a:p>
          <a:p>
            <a:endParaRPr lang="en-US" dirty="0"/>
          </a:p>
          <a:p>
            <a:r>
              <a:rPr lang="en-US" dirty="0"/>
              <a:t>Housing/Rent</a:t>
            </a:r>
            <a:r>
              <a:rPr lang="en-US" baseline="0" dirty="0"/>
              <a:t> – tradeoffs, if you want to live in town you may need to live in a smaller space/have a roommate; if you choose to live further away, you may get more space but you may be further away from things that you enjoy (or you may really like living outside of the city and it can be a great way to save money)</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10</a:t>
            </a:fld>
            <a:endParaRPr lang="en-US"/>
          </a:p>
        </p:txBody>
      </p:sp>
    </p:spTree>
    <p:extLst>
      <p:ext uri="{BB962C8B-B14F-4D97-AF65-F5344CB8AC3E}">
        <p14:creationId xmlns:p14="http://schemas.microsoft.com/office/powerpoint/2010/main" val="104069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wants is where</a:t>
            </a:r>
            <a:r>
              <a:rPr lang="en-US" baseline="0" dirty="0"/>
              <a:t> you can be the most creative with your budget. Is travel your priority? Try to spend less on entertainment, cable, or your phone so that you can save to take more trips. </a:t>
            </a:r>
          </a:p>
          <a:p>
            <a:endParaRPr lang="en-US" baseline="0" dirty="0"/>
          </a:p>
          <a:p>
            <a:r>
              <a:rPr lang="en-US" baseline="0" dirty="0"/>
              <a:t>It is important to allocate some of your budget towards “other” expense</a:t>
            </a:r>
            <a:endParaRPr lang="en-US" dirty="0"/>
          </a:p>
        </p:txBody>
      </p:sp>
      <p:sp>
        <p:nvSpPr>
          <p:cNvPr id="4" name="Slide Number Placeholder 3"/>
          <p:cNvSpPr>
            <a:spLocks noGrp="1"/>
          </p:cNvSpPr>
          <p:nvPr>
            <p:ph type="sldNum" sz="quarter" idx="10"/>
          </p:nvPr>
        </p:nvSpPr>
        <p:spPr/>
        <p:txBody>
          <a:bodyPr/>
          <a:lstStyle/>
          <a:p>
            <a:fld id="{44139BDC-6F61-4D11-AA74-E8947282EBE5}" type="slidenum">
              <a:rPr lang="en-US" smtClean="0"/>
              <a:t>11</a:t>
            </a:fld>
            <a:endParaRPr lang="en-US"/>
          </a:p>
        </p:txBody>
      </p:sp>
    </p:spTree>
    <p:extLst>
      <p:ext uri="{BB962C8B-B14F-4D97-AF65-F5344CB8AC3E}">
        <p14:creationId xmlns:p14="http://schemas.microsoft.com/office/powerpoint/2010/main" val="474384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A9D05237-F9AF-4CA3-8B7D-CEFB38B257C3}" type="datetimeFigureOut">
              <a:rPr lang="en-US" smtClean="0"/>
              <a:t>7/16/2020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bwMode="auto">
          <a:xfrm>
            <a:off x="1325544" y="4928702"/>
            <a:ext cx="609600" cy="517524"/>
          </a:xfrm>
        </p:spPr>
        <p:txBody>
          <a:bodyPr/>
          <a:lstStyle/>
          <a:p>
            <a:fld id="{4EB2C1DA-D60D-4805-B553-92D7CB3E8F81}" type="slidenum">
              <a:rPr lang="en-US" smtClean="0"/>
              <a:t>‹#›</a:t>
            </a:fld>
            <a:endParaRPr lang="en-US"/>
          </a:p>
        </p:txBody>
      </p:sp>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25143" y="6248400"/>
            <a:ext cx="235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4" name="ARROW.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Rectangle 16"/>
          <p:cNvSpPr/>
          <p:nvPr userDrawn="1"/>
        </p:nvSpPr>
        <p:spPr bwMode="auto">
          <a:xfrm>
            <a:off x="381000" y="0"/>
            <a:ext cx="609600"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Rectangle 17"/>
          <p:cNvSpPr/>
          <p:nvPr userDrawn="1"/>
        </p:nvSpPr>
        <p:spPr bwMode="auto">
          <a:xfrm>
            <a:off x="276336" y="0"/>
            <a:ext cx="104664"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userDrawn="1"/>
        </p:nvSpPr>
        <p:spPr bwMode="auto">
          <a:xfrm>
            <a:off x="1141320" y="0"/>
            <a:ext cx="230280" cy="6858000"/>
          </a:xfrm>
          <a:prstGeom prst="rect">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A9D05237-F9AF-4CA3-8B7D-CEFB38B257C3}" type="datetimeFigureOut">
              <a:rPr lang="en-US" smtClean="0"/>
              <a:t>7/16/2020</a:t>
            </a:fld>
            <a:endParaRPr lang="en-US"/>
          </a:p>
        </p:txBody>
      </p:sp>
      <p:sp>
        <p:nvSpPr>
          <p:cNvPr id="10" name="Footer Placeholder 9"/>
          <p:cNvSpPr>
            <a:spLocks noGrp="1"/>
          </p:cNvSpPr>
          <p:nvPr>
            <p:ph type="ftr" sz="quarter" idx="16"/>
          </p:nvPr>
        </p:nvSpPr>
        <p:spPr/>
        <p:txBody>
          <a:bodyPr rtlCol="0"/>
          <a:lstStyle/>
          <a:p>
            <a:endParaRPr lang="en-US"/>
          </a:p>
        </p:txBody>
      </p:sp>
      <p:pic>
        <p:nvPicPr>
          <p:cNvPr id="14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24600" y="6340475"/>
            <a:ext cx="235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28"/>
          <p:cNvSpPr>
            <a:spLocks noGrp="1"/>
          </p:cNvSpPr>
          <p:nvPr>
            <p:ph type="sldNum" sz="quarter" idx="12"/>
          </p:nvPr>
        </p:nvSpPr>
        <p:spPr bwMode="auto">
          <a:xfrm>
            <a:off x="1325544" y="4928702"/>
            <a:ext cx="609600" cy="517524"/>
          </a:xfrm>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4" name="ARROW.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solidFill>
            <a:srgbClr val="52E4E1"/>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solidFill>
            <a:srgbClr val="52E4E1"/>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solidFill>
            <a:srgbClr val="52E4E1"/>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solidFill>
            <a:srgbClr val="52E4E1"/>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EB2C1DA-D60D-4805-B553-92D7CB3E8F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A9D05237-F9AF-4CA3-8B7D-CEFB38B257C3}" type="datetimeFigureOut">
              <a:rPr lang="en-US" smtClean="0"/>
              <a:t>7/16/2020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2C1DA-D60D-4805-B553-92D7CB3E8F81}"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A9D05237-F9AF-4CA3-8B7D-CEFB38B257C3}" type="datetimeFigureOut">
              <a:rPr lang="en-US" smtClean="0"/>
              <a:t>7/16/2020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2C1DA-D60D-4805-B553-92D7CB3E8F81}"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A9D05237-F9AF-4CA3-8B7D-CEFB38B257C3}" type="datetimeFigureOut">
              <a:rPr lang="en-US" smtClean="0"/>
              <a:t>7/16/2020</a:t>
            </a:fld>
            <a:endParaRPr lang="en-US"/>
          </a:p>
        </p:txBody>
      </p:sp>
      <p:sp>
        <p:nvSpPr>
          <p:cNvPr id="7" name="Slide Number Placeholder 6"/>
          <p:cNvSpPr>
            <a:spLocks noGrp="1"/>
          </p:cNvSpPr>
          <p:nvPr>
            <p:ph type="sldNum" sz="quarter" idx="11"/>
          </p:nvPr>
        </p:nvSpPr>
        <p:spPr/>
        <p:txBody>
          <a:bodyPr rtlCol="0"/>
          <a:lstStyle/>
          <a:p>
            <a:fld id="{4EB2C1DA-D60D-4805-B553-92D7CB3E8F81}"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05237-F9AF-4CA3-8B7D-CEFB38B257C3}" type="datetimeFigureOut">
              <a:rPr lang="en-US" smtClean="0"/>
              <a:t>7/16/2020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A9D05237-F9AF-4CA3-8B7D-CEFB38B257C3}" type="datetimeFigureOut">
              <a:rPr lang="en-US" smtClean="0"/>
              <a:t>7/16/2020</a:t>
            </a:fld>
            <a:endParaRPr lang="en-US"/>
          </a:p>
        </p:txBody>
      </p:sp>
      <p:sp>
        <p:nvSpPr>
          <p:cNvPr id="22" name="Slide Number Placeholder 21"/>
          <p:cNvSpPr>
            <a:spLocks noGrp="1"/>
          </p:cNvSpPr>
          <p:nvPr>
            <p:ph type="sldNum" sz="quarter" idx="15"/>
          </p:nvPr>
        </p:nvSpPr>
        <p:spPr/>
        <p:txBody>
          <a:bodyPr rtlCol="0"/>
          <a:lstStyle/>
          <a:p>
            <a:fld id="{4EB2C1DA-D60D-4805-B553-92D7CB3E8F81}"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9D05237-F9AF-4CA3-8B7D-CEFB38B257C3}" type="datetimeFigureOut">
              <a:rPr lang="en-US" smtClean="0"/>
              <a:t>7/16/2020</a:t>
            </a:fld>
            <a:endParaRPr lang="en-US"/>
          </a:p>
        </p:txBody>
      </p:sp>
      <p:sp>
        <p:nvSpPr>
          <p:cNvPr id="18" name="Slide Number Placeholder 17"/>
          <p:cNvSpPr>
            <a:spLocks noGrp="1"/>
          </p:cNvSpPr>
          <p:nvPr>
            <p:ph type="sldNum" sz="quarter" idx="11"/>
          </p:nvPr>
        </p:nvSpPr>
        <p:spPr/>
        <p:txBody>
          <a:bodyPr rtlCol="0"/>
          <a:lstStyle/>
          <a:p>
            <a:fld id="{4EB2C1DA-D60D-4805-B553-92D7CB3E8F81}"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9D05237-F9AF-4CA3-8B7D-CEFB38B257C3}" type="datetimeFigureOut">
              <a:rPr lang="en-US" smtClean="0"/>
              <a:t>7/16/2020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EB2C1DA-D60D-4805-B553-92D7CB3E8F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50">
        <p:sndAc>
          <p:stSnd>
            <p:snd r:embed="rId13" name="ARROW.WAV"/>
          </p:stSnd>
        </p:sndAc>
      </p:transition>
    </mc:Choice>
    <mc:Fallback xmlns="">
      <p:transition spd="slow">
        <p:sndAc>
          <p:stSnd>
            <p:snd r:embed="rId14" name="ARROW.WAV"/>
          </p:stSnd>
        </p:sndAc>
      </p:transition>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5a2h23UjLlA?start=119&amp;feature=oembed" TargetMode="Externa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BGO0pJGLI2A?start=62&amp;feature=oembed" TargetMode="Externa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9.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8KLyCF4Uyds?start=44&amp;feature=oembed" TargetMode="Externa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hyperlink" Target="http://clark.com/personal-finance-credit/credit-freeze-and-thaw-guide/"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7" Type="http://schemas.openxmlformats.org/officeDocument/2006/relationships/hyperlink" Target="https://www.alerts.equifax.com/AutoFraud_Online/jsp/fraudAlert.jsp" TargetMode="External"/><Relationship Id="rId2" Type="http://schemas.openxmlformats.org/officeDocument/2006/relationships/image" Target="../media/image10.tiff"/><Relationship Id="rId1" Type="http://schemas.openxmlformats.org/officeDocument/2006/relationships/slideLayout" Target="../slideLayouts/slideLayout1.xml"/><Relationship Id="rId6" Type="http://schemas.openxmlformats.org/officeDocument/2006/relationships/hyperlink" Target="https://freeze.transunion.com/sf/securityFreeze/landingPage.jsp" TargetMode="External"/><Relationship Id="rId5" Type="http://schemas.openxmlformats.org/officeDocument/2006/relationships/hyperlink" Target="https://www.experian.com/freeze/center.html" TargetMode="External"/><Relationship Id="rId4" Type="http://schemas.openxmlformats.org/officeDocument/2006/relationships/hyperlink" Target="https://www.freeze.equifax.com/Freeze/jsp/SFF_PersonalIDInfo.jsp"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https://www.youtube.com/embed/D8wJKLcLGAY?start=37&amp;feature=oembed" TargetMode="Externa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iObrmXS_CQ0?start=45&amp;feature=oembed" TargetMode="Externa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2" Type="http://schemas.openxmlformats.org/officeDocument/2006/relationships/hyperlink" Target="https://www.consumer.ftc.gov/articles/0150-coping-debt"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EsfEPcv5ExI?start=53&amp;feature=oembed"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xtcRJCRfXs4?start=47&amp;feature=oembed" TargetMode="External"/><Relationship Id="rId6" Type="http://schemas.openxmlformats.org/officeDocument/2006/relationships/image" Target="../media/image21.jpeg"/><Relationship Id="rId5" Type="http://schemas.openxmlformats.org/officeDocument/2006/relationships/image" Target="../media/image15.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emf"/><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myfitnesspal.com/apps"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notesSlide" Target="../notesSlides/notesSlide26.xml"/><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video" Target="https://www.youtube.com/embed/nJpdTWa-Fwo?start=64&amp;feature=oembed" TargetMode="External"/><Relationship Id="rId7" Type="http://schemas.openxmlformats.org/officeDocument/2006/relationships/image" Target="../media/image30.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29.png"/><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3.png"/><Relationship Id="rId5" Type="http://schemas.openxmlformats.org/officeDocument/2006/relationships/audio" Target="../media/audio1.wav"/><Relationship Id="rId4" Type="http://schemas.openxmlformats.org/officeDocument/2006/relationships/notesSlide" Target="../notesSlides/notesSlide29.xml"/><Relationship Id="rId9" Type="http://schemas.openxmlformats.org/officeDocument/2006/relationships/audio" Target="../media/audio1.wav"/></Relationships>
</file>

<file path=ppt/slides/_rels/slide5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YjZR5Oys8BI?start=86&amp;feature=oembed" TargetMode="External"/><Relationship Id="rId6" Type="http://schemas.openxmlformats.org/officeDocument/2006/relationships/audio" Target="../media/audio1.wav"/><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hyperlink" Target="http://www.goodreads.com/author/show/9810.Albert_Einstein" TargetMode="Externa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video" Target="https://www.youtube.com/embed/jW6FX1pa4iQ?start=121&amp;feature=oembed" TargetMode="External"/><Relationship Id="rId5" Type="http://schemas.openxmlformats.org/officeDocument/2006/relationships/audio" Target="../media/audio1.wav"/><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video" Target="https://www.youtube.com/embed/c560-D9gNOg?start=43&amp;feature=oembed" TargetMode="External"/><Relationship Id="rId5" Type="http://schemas.openxmlformats.org/officeDocument/2006/relationships/audio" Target="../media/audio1.wav"/><Relationship Id="rId4"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OKkTy38lNOc?feature=oembed" TargetMode="External"/><Relationship Id="rId5" Type="http://schemas.openxmlformats.org/officeDocument/2006/relationships/audio" Target="../media/audio1.wav"/><Relationship Id="rId4" Type="http://schemas.openxmlformats.org/officeDocument/2006/relationships/image" Target="../media/image48.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741" y="3505200"/>
            <a:ext cx="6248400" cy="1847850"/>
          </a:xfrm>
        </p:spPr>
        <p:txBody>
          <a:bodyPr>
            <a:normAutofit/>
          </a:bodyPr>
          <a:lstStyle/>
          <a:p>
            <a:pPr algn="ctr"/>
            <a:r>
              <a:rPr lang="en-US" sz="1600" i="1" dirty="0">
                <a:solidFill>
                  <a:schemeClr val="tx1"/>
                </a:solidFill>
              </a:rPr>
              <a:t>ASFIP Foundation is a non-profit organization (501c 3), located in Atlanta. The Foundation was established as community outreach effort from the CFA Society Atlanta (an Atlanta CFA organization since 1960 with over 1600 members).  ASFIP Foundation promotes financial literacy in the Atlanta community where CFA members work.</a:t>
            </a:r>
          </a:p>
          <a:p>
            <a:pPr algn="l"/>
            <a:endParaRPr lang="en-US" sz="1400" b="0" dirty="0">
              <a:solidFill>
                <a:srgbClr val="204BA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639" y="990600"/>
            <a:ext cx="4412605" cy="2209799"/>
          </a:xfrm>
          <a:prstGeom prst="rect">
            <a:avLst/>
          </a:prstGeom>
        </p:spPr>
      </p:pic>
      <p:pic>
        <p:nvPicPr>
          <p:cNvPr id="2" name="Slide 1 ASFIP Overview">
            <a:hlinkClick r:id="" action="ppaction://media"/>
            <a:extLst>
              <a:ext uri="{FF2B5EF4-FFF2-40B4-BE49-F238E27FC236}">
                <a16:creationId xmlns:a16="http://schemas.microsoft.com/office/drawing/2014/main" id="{67148B89-20D1-450B-830F-81A243C4F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022600"/>
            <a:ext cx="406400" cy="406400"/>
          </a:xfrm>
          <a:prstGeom prst="rect">
            <a:avLst/>
          </a:prstGeom>
        </p:spPr>
      </p:pic>
    </p:spTree>
    <p:extLst>
      <p:ext uri="{BB962C8B-B14F-4D97-AF65-F5344CB8AC3E}">
        <p14:creationId xmlns:p14="http://schemas.microsoft.com/office/powerpoint/2010/main" val="1353597815"/>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nvGraphicFramePr>
        <p:xfrm>
          <a:off x="2286000" y="1828800"/>
          <a:ext cx="4836170" cy="3657600"/>
        </p:xfrm>
        <a:graphic>
          <a:graphicData uri="http://schemas.openxmlformats.org/drawingml/2006/table">
            <a:tbl>
              <a:tblPr firstRow="1" bandRow="1">
                <a:effectLst>
                  <a:outerShdw blurRad="50800" dist="38100" dir="2700000" algn="tl" rotWithShape="0">
                    <a:prstClr val="black">
                      <a:alpha val="40000"/>
                    </a:prstClr>
                  </a:outerShdw>
                </a:effectLst>
                <a:tableStyleId>{85BE263C-DBD7-4A20-BB59-AAB30ACAA65A}</a:tableStyleId>
              </a:tblPr>
              <a:tblGrid>
                <a:gridCol w="2418085">
                  <a:extLst>
                    <a:ext uri="{9D8B030D-6E8A-4147-A177-3AD203B41FA5}">
                      <a16:colId xmlns:a16="http://schemas.microsoft.com/office/drawing/2014/main" val="20000"/>
                    </a:ext>
                  </a:extLst>
                </a:gridCol>
                <a:gridCol w="2418085">
                  <a:extLst>
                    <a:ext uri="{9D8B030D-6E8A-4147-A177-3AD203B41FA5}">
                      <a16:colId xmlns:a16="http://schemas.microsoft.com/office/drawing/2014/main" val="20001"/>
                    </a:ext>
                  </a:extLst>
                </a:gridCol>
              </a:tblGrid>
              <a:tr h="146535">
                <a:tc>
                  <a:txBody>
                    <a:bodyPr/>
                    <a:lstStyle/>
                    <a:p>
                      <a:r>
                        <a:rPr lang="en-US" dirty="0"/>
                        <a:t>Monthly Income</a:t>
                      </a:r>
                    </a:p>
                  </a:txBody>
                  <a:tcPr anchor="ctr"/>
                </a:tc>
                <a:tc>
                  <a:txBody>
                    <a:bodyPr/>
                    <a:lstStyle/>
                    <a:p>
                      <a:pPr algn="ctr"/>
                      <a:endParaRPr lang="en-US" dirty="0"/>
                    </a:p>
                    <a:p>
                      <a:pPr algn="ctr"/>
                      <a:r>
                        <a:rPr lang="en-US" dirty="0"/>
                        <a:t>$3,000</a:t>
                      </a:r>
                    </a:p>
                    <a:p>
                      <a:pPr algn="ctr"/>
                      <a:endParaRPr lang="en-US" dirty="0"/>
                    </a:p>
                  </a:txBody>
                  <a:tcPr anchor="ctr"/>
                </a:tc>
                <a:extLst>
                  <a:ext uri="{0D108BD9-81ED-4DB2-BD59-A6C34878D82A}">
                    <a16:rowId xmlns:a16="http://schemas.microsoft.com/office/drawing/2014/main" val="10000"/>
                  </a:ext>
                </a:extLst>
              </a:tr>
              <a:tr h="354709">
                <a:tc>
                  <a:txBody>
                    <a:bodyPr/>
                    <a:lstStyle/>
                    <a:p>
                      <a:r>
                        <a:rPr lang="en-US" b="1" dirty="0"/>
                        <a:t>Needs (50%)</a:t>
                      </a:r>
                    </a:p>
                  </a:txBody>
                  <a:tcPr/>
                </a:tc>
                <a:tc>
                  <a:txBody>
                    <a:bodyPr/>
                    <a:lstStyle/>
                    <a:p>
                      <a:pPr algn="ctr"/>
                      <a:endParaRPr lang="en-US" dirty="0"/>
                    </a:p>
                  </a:txBody>
                  <a:tcPr/>
                </a:tc>
                <a:extLst>
                  <a:ext uri="{0D108BD9-81ED-4DB2-BD59-A6C34878D82A}">
                    <a16:rowId xmlns:a16="http://schemas.microsoft.com/office/drawing/2014/main" val="10001"/>
                  </a:ext>
                </a:extLst>
              </a:tr>
              <a:tr h="354709">
                <a:tc>
                  <a:txBody>
                    <a:bodyPr/>
                    <a:lstStyle/>
                    <a:p>
                      <a:r>
                        <a:rPr lang="en-US" dirty="0"/>
                        <a:t>  Housing/Rent</a:t>
                      </a:r>
                    </a:p>
                  </a:txBody>
                  <a:tcPr/>
                </a:tc>
                <a:tc>
                  <a:txBody>
                    <a:bodyPr/>
                    <a:lstStyle/>
                    <a:p>
                      <a:pPr algn="ctr"/>
                      <a:r>
                        <a:rPr lang="en-US" dirty="0"/>
                        <a:t>$750 (25% max)</a:t>
                      </a:r>
                    </a:p>
                  </a:txBody>
                  <a:tcPr/>
                </a:tc>
                <a:extLst>
                  <a:ext uri="{0D108BD9-81ED-4DB2-BD59-A6C34878D82A}">
                    <a16:rowId xmlns:a16="http://schemas.microsoft.com/office/drawing/2014/main" val="10002"/>
                  </a:ext>
                </a:extLst>
              </a:tr>
              <a:tr h="354709">
                <a:tc>
                  <a:txBody>
                    <a:bodyPr/>
                    <a:lstStyle/>
                    <a:p>
                      <a:r>
                        <a:rPr lang="en-US" dirty="0"/>
                        <a:t>  Transportation</a:t>
                      </a:r>
                    </a:p>
                  </a:txBody>
                  <a:tcPr/>
                </a:tc>
                <a:tc>
                  <a:txBody>
                    <a:bodyPr/>
                    <a:lstStyle/>
                    <a:p>
                      <a:pPr algn="ctr"/>
                      <a:r>
                        <a:rPr lang="en-US" dirty="0"/>
                        <a:t>$200</a:t>
                      </a:r>
                    </a:p>
                  </a:txBody>
                  <a:tcPr/>
                </a:tc>
                <a:extLst>
                  <a:ext uri="{0D108BD9-81ED-4DB2-BD59-A6C34878D82A}">
                    <a16:rowId xmlns:a16="http://schemas.microsoft.com/office/drawing/2014/main" val="10003"/>
                  </a:ext>
                </a:extLst>
              </a:tr>
              <a:tr h="3547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Food</a:t>
                      </a:r>
                    </a:p>
                  </a:txBody>
                  <a:tcPr/>
                </a:tc>
                <a:tc>
                  <a:txBody>
                    <a:bodyPr/>
                    <a:lstStyle/>
                    <a:p>
                      <a:pPr algn="ctr"/>
                      <a:r>
                        <a:rPr lang="en-US" dirty="0"/>
                        <a:t>$350</a:t>
                      </a:r>
                    </a:p>
                  </a:txBody>
                  <a:tcPr/>
                </a:tc>
                <a:extLst>
                  <a:ext uri="{0D108BD9-81ED-4DB2-BD59-A6C34878D82A}">
                    <a16:rowId xmlns:a16="http://schemas.microsoft.com/office/drawing/2014/main" val="10004"/>
                  </a:ext>
                </a:extLst>
              </a:tr>
              <a:tr h="354709">
                <a:tc>
                  <a:txBody>
                    <a:bodyPr/>
                    <a:lstStyle/>
                    <a:p>
                      <a:r>
                        <a:rPr lang="en-US" dirty="0"/>
                        <a:t>  Utilities</a:t>
                      </a:r>
                    </a:p>
                  </a:txBody>
                  <a:tcPr/>
                </a:tc>
                <a:tc>
                  <a:txBody>
                    <a:bodyPr/>
                    <a:lstStyle/>
                    <a:p>
                      <a:pPr algn="ctr"/>
                      <a:r>
                        <a:rPr lang="en-US" dirty="0"/>
                        <a:t>$200</a:t>
                      </a:r>
                    </a:p>
                  </a:txBody>
                  <a:tcPr/>
                </a:tc>
                <a:extLst>
                  <a:ext uri="{0D108BD9-81ED-4DB2-BD59-A6C34878D82A}">
                    <a16:rowId xmlns:a16="http://schemas.microsoft.com/office/drawing/2014/main" val="10005"/>
                  </a:ext>
                </a:extLst>
              </a:tr>
              <a:tr h="6207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What you live on </a:t>
                      </a:r>
                    </a:p>
                    <a:p>
                      <a:endParaRPr lang="en-US" b="1" dirty="0"/>
                    </a:p>
                  </a:txBody>
                  <a:tcPr anchor="ctr"/>
                </a:tc>
                <a:tc>
                  <a:txBody>
                    <a:bodyPr/>
                    <a:lstStyle/>
                    <a:p>
                      <a:pPr algn="ctr"/>
                      <a:r>
                        <a:rPr lang="en-US" b="1" dirty="0"/>
                        <a:t>$1,500</a:t>
                      </a:r>
                    </a:p>
                  </a:txBody>
                  <a:tcPr anchor="ctr"/>
                </a:tc>
                <a:extLst>
                  <a:ext uri="{0D108BD9-81ED-4DB2-BD59-A6C34878D82A}">
                    <a16:rowId xmlns:a16="http://schemas.microsoft.com/office/drawing/2014/main" val="10006"/>
                  </a:ext>
                </a:extLst>
              </a:tr>
            </a:tbl>
          </a:graphicData>
        </a:graphic>
      </p:graphicFrame>
      <p:sp>
        <p:nvSpPr>
          <p:cNvPr id="20" name="Rounded Rectangle 19"/>
          <p:cNvSpPr/>
          <p:nvPr/>
        </p:nvSpPr>
        <p:spPr>
          <a:xfrm>
            <a:off x="2286000" y="1066800"/>
            <a:ext cx="4876078" cy="549578"/>
          </a:xfrm>
          <a:prstGeom prst="roundRect">
            <a:avLst/>
          </a:prstGeom>
          <a:solidFill>
            <a:schemeClr val="accent3"/>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Create Spending Plan – Needs</a:t>
            </a:r>
          </a:p>
        </p:txBody>
      </p:sp>
      <p:grpSp>
        <p:nvGrpSpPr>
          <p:cNvPr id="8" name="Group 7"/>
          <p:cNvGrpSpPr/>
          <p:nvPr/>
        </p:nvGrpSpPr>
        <p:grpSpPr>
          <a:xfrm>
            <a:off x="763480" y="244327"/>
            <a:ext cx="5997054" cy="461665"/>
            <a:chOff x="4321219"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1219" y="3937353"/>
              <a:ext cx="4381010" cy="396261"/>
            </a:xfrm>
            <a:prstGeom prst="rect">
              <a:avLst/>
            </a:prstGeom>
            <a:noFill/>
          </p:spPr>
          <p:txBody>
            <a:bodyPr wrap="square" rtlCol="0">
              <a:spAutoFit/>
            </a:bodyPr>
            <a:lstStyle/>
            <a:p>
              <a:pPr algn="ctr"/>
              <a:r>
                <a:rPr lang="en-US" sz="2400" dirty="0"/>
                <a:t>Live with Less – Budget</a:t>
              </a:r>
            </a:p>
          </p:txBody>
        </p:sp>
      </p:grpSp>
      <p:sp>
        <p:nvSpPr>
          <p:cNvPr id="11" name="TextBox 10"/>
          <p:cNvSpPr txBox="1"/>
          <p:nvPr/>
        </p:nvSpPr>
        <p:spPr>
          <a:xfrm>
            <a:off x="2286000" y="5638800"/>
            <a:ext cx="4811958" cy="646331"/>
          </a:xfrm>
          <a:prstGeom prst="rect">
            <a:avLst/>
          </a:prstGeom>
          <a:noFill/>
        </p:spPr>
        <p:txBody>
          <a:bodyPr wrap="none" rtlCol="0">
            <a:spAutoFit/>
          </a:bodyPr>
          <a:lstStyle/>
          <a:p>
            <a:pPr algn="ctr"/>
            <a:r>
              <a:rPr lang="en-US" b="1" i="1" dirty="0"/>
              <a:t>Guidelines for Life:</a:t>
            </a:r>
          </a:p>
          <a:p>
            <a:r>
              <a:rPr lang="en-US" dirty="0"/>
              <a:t>Savings = 20%, Needs = 50%,  Wants = 30%</a:t>
            </a:r>
          </a:p>
        </p:txBody>
      </p:sp>
      <p:pic>
        <p:nvPicPr>
          <p:cNvPr id="2" name="needs">
            <a:hlinkClick r:id="" action="ppaction://media"/>
            <a:extLst>
              <a:ext uri="{FF2B5EF4-FFF2-40B4-BE49-F238E27FC236}">
                <a16:creationId xmlns:a16="http://schemas.microsoft.com/office/drawing/2014/main" id="{70C4CA3A-2800-456A-B963-919FB12BF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1979" y="6207273"/>
            <a:ext cx="406400" cy="406400"/>
          </a:xfrm>
          <a:prstGeom prst="rect">
            <a:avLst/>
          </a:prstGeom>
        </p:spPr>
      </p:pic>
    </p:spTree>
    <p:extLst>
      <p:ext uri="{BB962C8B-B14F-4D97-AF65-F5344CB8AC3E}">
        <p14:creationId xmlns:p14="http://schemas.microsoft.com/office/powerpoint/2010/main" val="374472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nvGraphicFramePr>
        <p:xfrm>
          <a:off x="2286000" y="1828800"/>
          <a:ext cx="4836170" cy="3931920"/>
        </p:xfrm>
        <a:graphic>
          <a:graphicData uri="http://schemas.openxmlformats.org/drawingml/2006/table">
            <a:tbl>
              <a:tblPr firstRow="1" bandRow="1">
                <a:effectLst>
                  <a:outerShdw blurRad="50800" dist="38100" dir="2700000" algn="tl" rotWithShape="0">
                    <a:prstClr val="black">
                      <a:alpha val="40000"/>
                    </a:prstClr>
                  </a:outerShdw>
                </a:effectLst>
                <a:tableStyleId>{85BE263C-DBD7-4A20-BB59-AAB30ACAA65A}</a:tableStyleId>
              </a:tblPr>
              <a:tblGrid>
                <a:gridCol w="2418085">
                  <a:extLst>
                    <a:ext uri="{9D8B030D-6E8A-4147-A177-3AD203B41FA5}">
                      <a16:colId xmlns:a16="http://schemas.microsoft.com/office/drawing/2014/main" val="20000"/>
                    </a:ext>
                  </a:extLst>
                </a:gridCol>
                <a:gridCol w="2418085">
                  <a:extLst>
                    <a:ext uri="{9D8B030D-6E8A-4147-A177-3AD203B41FA5}">
                      <a16:colId xmlns:a16="http://schemas.microsoft.com/office/drawing/2014/main" val="20001"/>
                    </a:ext>
                  </a:extLst>
                </a:gridCol>
              </a:tblGrid>
              <a:tr h="146535">
                <a:tc>
                  <a:txBody>
                    <a:bodyPr/>
                    <a:lstStyle/>
                    <a:p>
                      <a:pPr algn="l"/>
                      <a:endParaRPr lang="en-US" dirty="0"/>
                    </a:p>
                    <a:p>
                      <a:pPr algn="l"/>
                      <a:r>
                        <a:rPr lang="en-US" dirty="0"/>
                        <a:t>Monthly Income</a:t>
                      </a:r>
                    </a:p>
                    <a:p>
                      <a:pPr algn="l"/>
                      <a:endParaRPr lang="en-US" dirty="0"/>
                    </a:p>
                  </a:txBody>
                  <a:tcPr anchor="b"/>
                </a:tc>
                <a:tc>
                  <a:txBody>
                    <a:bodyPr/>
                    <a:lstStyle/>
                    <a:p>
                      <a:pPr algn="ctr"/>
                      <a:endParaRPr lang="en-US" dirty="0"/>
                    </a:p>
                    <a:p>
                      <a:pPr algn="ctr"/>
                      <a:r>
                        <a:rPr lang="en-US" dirty="0"/>
                        <a:t>$3,000</a:t>
                      </a:r>
                    </a:p>
                  </a:txBody>
                  <a:tcPr/>
                </a:tc>
                <a:extLst>
                  <a:ext uri="{0D108BD9-81ED-4DB2-BD59-A6C34878D82A}">
                    <a16:rowId xmlns:a16="http://schemas.microsoft.com/office/drawing/2014/main" val="10000"/>
                  </a:ext>
                </a:extLst>
              </a:tr>
              <a:tr h="354709">
                <a:tc>
                  <a:txBody>
                    <a:bodyPr/>
                    <a:lstStyle/>
                    <a:p>
                      <a:r>
                        <a:rPr lang="en-US" b="1" dirty="0"/>
                        <a:t>Wants (30%)</a:t>
                      </a:r>
                    </a:p>
                  </a:txBody>
                  <a:tcPr/>
                </a:tc>
                <a:tc>
                  <a:txBody>
                    <a:bodyPr/>
                    <a:lstStyle/>
                    <a:p>
                      <a:pPr algn="ctr"/>
                      <a:endParaRPr lang="en-US" dirty="0"/>
                    </a:p>
                  </a:txBody>
                  <a:tcPr/>
                </a:tc>
                <a:extLst>
                  <a:ext uri="{0D108BD9-81ED-4DB2-BD59-A6C34878D82A}">
                    <a16:rowId xmlns:a16="http://schemas.microsoft.com/office/drawing/2014/main" val="10001"/>
                  </a:ext>
                </a:extLst>
              </a:tr>
              <a:tr h="354709">
                <a:tc>
                  <a:txBody>
                    <a:bodyPr/>
                    <a:lstStyle/>
                    <a:p>
                      <a:r>
                        <a:rPr lang="en-US" dirty="0"/>
                        <a:t>  Entertainment</a:t>
                      </a:r>
                    </a:p>
                  </a:txBody>
                  <a:tcPr/>
                </a:tc>
                <a:tc>
                  <a:txBody>
                    <a:bodyPr/>
                    <a:lstStyle/>
                    <a:p>
                      <a:pPr algn="ctr"/>
                      <a:r>
                        <a:rPr lang="en-US" dirty="0"/>
                        <a:t>$350</a:t>
                      </a:r>
                    </a:p>
                  </a:txBody>
                  <a:tcPr/>
                </a:tc>
                <a:extLst>
                  <a:ext uri="{0D108BD9-81ED-4DB2-BD59-A6C34878D82A}">
                    <a16:rowId xmlns:a16="http://schemas.microsoft.com/office/drawing/2014/main" val="10002"/>
                  </a:ext>
                </a:extLst>
              </a:tr>
              <a:tr h="354709">
                <a:tc>
                  <a:txBody>
                    <a:bodyPr/>
                    <a:lstStyle/>
                    <a:p>
                      <a:r>
                        <a:rPr lang="en-US" dirty="0"/>
                        <a:t>  Travel</a:t>
                      </a:r>
                    </a:p>
                  </a:txBody>
                  <a:tcPr/>
                </a:tc>
                <a:tc>
                  <a:txBody>
                    <a:bodyPr/>
                    <a:lstStyle/>
                    <a:p>
                      <a:pPr algn="ctr"/>
                      <a:r>
                        <a:rPr lang="en-US" dirty="0"/>
                        <a:t>$200</a:t>
                      </a:r>
                    </a:p>
                  </a:txBody>
                  <a:tcPr/>
                </a:tc>
                <a:extLst>
                  <a:ext uri="{0D108BD9-81ED-4DB2-BD59-A6C34878D82A}">
                    <a16:rowId xmlns:a16="http://schemas.microsoft.com/office/drawing/2014/main" val="10003"/>
                  </a:ext>
                </a:extLst>
              </a:tr>
              <a:tr h="3547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Cable/Phone</a:t>
                      </a:r>
                    </a:p>
                  </a:txBody>
                  <a:tcPr/>
                </a:tc>
                <a:tc>
                  <a:txBody>
                    <a:bodyPr/>
                    <a:lstStyle/>
                    <a:p>
                      <a:pPr algn="ctr"/>
                      <a:r>
                        <a:rPr lang="en-US" dirty="0"/>
                        <a:t>$150</a:t>
                      </a:r>
                    </a:p>
                  </a:txBody>
                  <a:tcPr/>
                </a:tc>
                <a:extLst>
                  <a:ext uri="{0D108BD9-81ED-4DB2-BD59-A6C34878D82A}">
                    <a16:rowId xmlns:a16="http://schemas.microsoft.com/office/drawing/2014/main" val="10004"/>
                  </a:ext>
                </a:extLst>
              </a:tr>
              <a:tr h="354709">
                <a:tc>
                  <a:txBody>
                    <a:bodyPr/>
                    <a:lstStyle/>
                    <a:p>
                      <a:r>
                        <a:rPr lang="en-US" b="0" dirty="0"/>
                        <a:t>  Other</a:t>
                      </a:r>
                    </a:p>
                  </a:txBody>
                  <a:tcPr/>
                </a:tc>
                <a:tc>
                  <a:txBody>
                    <a:bodyPr/>
                    <a:lstStyle/>
                    <a:p>
                      <a:pPr algn="ctr"/>
                      <a:r>
                        <a:rPr lang="en-US" b="0" dirty="0"/>
                        <a:t>$200</a:t>
                      </a:r>
                    </a:p>
                  </a:txBody>
                  <a:tcPr/>
                </a:tc>
                <a:extLst>
                  <a:ext uri="{0D108BD9-81ED-4DB2-BD59-A6C34878D82A}">
                    <a16:rowId xmlns:a16="http://schemas.microsoft.com/office/drawing/2014/main" val="10005"/>
                  </a:ext>
                </a:extLst>
              </a:tr>
              <a:tr h="6207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How you rejuvenate</a:t>
                      </a:r>
                    </a:p>
                    <a:p>
                      <a:endParaRPr lang="en-US" b="1" dirty="0"/>
                    </a:p>
                  </a:txBody>
                  <a:tcPr/>
                </a:tc>
                <a:tc>
                  <a:txBody>
                    <a:bodyPr/>
                    <a:lstStyle/>
                    <a:p>
                      <a:pPr algn="ctr"/>
                      <a:endParaRPr lang="en-US" b="1" dirty="0"/>
                    </a:p>
                    <a:p>
                      <a:pPr algn="ctr"/>
                      <a:r>
                        <a:rPr lang="en-US" b="1" dirty="0"/>
                        <a:t>$900</a:t>
                      </a:r>
                    </a:p>
                  </a:txBody>
                  <a:tcPr/>
                </a:tc>
                <a:extLst>
                  <a:ext uri="{0D108BD9-81ED-4DB2-BD59-A6C34878D82A}">
                    <a16:rowId xmlns:a16="http://schemas.microsoft.com/office/drawing/2014/main" val="10006"/>
                  </a:ext>
                </a:extLst>
              </a:tr>
            </a:tbl>
          </a:graphicData>
        </a:graphic>
      </p:graphicFrame>
      <p:sp>
        <p:nvSpPr>
          <p:cNvPr id="20" name="Rounded Rectangle 19"/>
          <p:cNvSpPr/>
          <p:nvPr/>
        </p:nvSpPr>
        <p:spPr>
          <a:xfrm>
            <a:off x="2286000" y="1066800"/>
            <a:ext cx="4876078" cy="549578"/>
          </a:xfrm>
          <a:prstGeom prst="roundRect">
            <a:avLst/>
          </a:prstGeom>
          <a:solidFill>
            <a:schemeClr val="accent3"/>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Create Spending Plan – Wants</a:t>
            </a:r>
          </a:p>
        </p:txBody>
      </p:sp>
      <p:sp>
        <p:nvSpPr>
          <p:cNvPr id="8" name="TextBox 7"/>
          <p:cNvSpPr txBox="1"/>
          <p:nvPr/>
        </p:nvSpPr>
        <p:spPr>
          <a:xfrm>
            <a:off x="2286000" y="5562600"/>
            <a:ext cx="4811958" cy="646331"/>
          </a:xfrm>
          <a:prstGeom prst="rect">
            <a:avLst/>
          </a:prstGeom>
          <a:noFill/>
        </p:spPr>
        <p:txBody>
          <a:bodyPr wrap="none" rtlCol="0">
            <a:spAutoFit/>
          </a:bodyPr>
          <a:lstStyle/>
          <a:p>
            <a:pPr algn="ctr"/>
            <a:r>
              <a:rPr lang="en-US" b="1" i="1" dirty="0"/>
              <a:t>Guidelines for Life:</a:t>
            </a:r>
          </a:p>
          <a:p>
            <a:r>
              <a:rPr lang="en-US" dirty="0"/>
              <a:t>Savings = 20%, Needs = 50%,  Wants = 30%</a:t>
            </a:r>
          </a:p>
        </p:txBody>
      </p:sp>
      <p:grpSp>
        <p:nvGrpSpPr>
          <p:cNvPr id="9" name="Group 8"/>
          <p:cNvGrpSpPr/>
          <p:nvPr/>
        </p:nvGrpSpPr>
        <p:grpSpPr>
          <a:xfrm>
            <a:off x="762000" y="244327"/>
            <a:ext cx="5997054" cy="461665"/>
            <a:chOff x="4320138" y="3937353"/>
            <a:chExt cx="4381010" cy="396261"/>
          </a:xfrm>
        </p:grpSpPr>
        <p:sp>
          <p:nvSpPr>
            <p:cNvPr id="10" name="L-Shape 9"/>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20138" y="3937353"/>
              <a:ext cx="4381010" cy="396261"/>
            </a:xfrm>
            <a:prstGeom prst="rect">
              <a:avLst/>
            </a:prstGeom>
            <a:noFill/>
          </p:spPr>
          <p:txBody>
            <a:bodyPr wrap="square" rtlCol="0">
              <a:spAutoFit/>
            </a:bodyPr>
            <a:lstStyle/>
            <a:p>
              <a:pPr algn="ctr"/>
              <a:r>
                <a:rPr lang="en-US" sz="2400" dirty="0"/>
                <a:t>Live with Less – Budget</a:t>
              </a:r>
            </a:p>
          </p:txBody>
        </p:sp>
      </p:grpSp>
    </p:spTree>
    <p:extLst>
      <p:ext uri="{BB962C8B-B14F-4D97-AF65-F5344CB8AC3E}">
        <p14:creationId xmlns:p14="http://schemas.microsoft.com/office/powerpoint/2010/main" val="369073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676401" y="1219200"/>
            <a:ext cx="6934200" cy="3810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Ø"/>
            </a:pPr>
            <a:r>
              <a:rPr lang="en-US" sz="1600" dirty="0">
                <a:solidFill>
                  <a:schemeClr val="tx1"/>
                </a:solidFill>
              </a:rPr>
              <a:t>You pay yourself first by allocating 20% of your budget to savings!</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Invest in yourself (e.g., skills and education) and your income will grow at an increasing rate</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Pay yourself first so </a:t>
            </a:r>
            <a:r>
              <a:rPr lang="en-US" sz="1600" u="sng" dirty="0">
                <a:solidFill>
                  <a:schemeClr val="tx1"/>
                </a:solidFill>
              </a:rPr>
              <a:t>your</a:t>
            </a:r>
            <a:r>
              <a:rPr lang="en-US" sz="1600" dirty="0">
                <a:solidFill>
                  <a:schemeClr val="tx1"/>
                </a:solidFill>
              </a:rPr>
              <a:t> priorities are being addressed </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Spending controls are a key to reaching your goals, after </a:t>
            </a:r>
            <a:r>
              <a:rPr lang="en-US" sz="1600" u="sng" dirty="0">
                <a:solidFill>
                  <a:schemeClr val="tx1"/>
                </a:solidFill>
              </a:rPr>
              <a:t>your</a:t>
            </a:r>
            <a:r>
              <a:rPr lang="en-US" sz="1600" dirty="0">
                <a:solidFill>
                  <a:schemeClr val="tx1"/>
                </a:solidFill>
              </a:rPr>
              <a:t> future is considered</a:t>
            </a:r>
          </a:p>
          <a:p>
            <a:pPr marL="285750" indent="-285750" algn="l">
              <a:buFont typeface="Wingdings" panose="05000000000000000000" pitchFamily="2" charset="2"/>
              <a:buChar char="Ø"/>
            </a:pPr>
            <a:endParaRPr lang="en-US" sz="1600" dirty="0">
              <a:solidFill>
                <a:schemeClr val="tx1"/>
              </a:solidFill>
            </a:endParaRPr>
          </a:p>
          <a:p>
            <a:pPr marL="285750" indent="-285750" algn="l">
              <a:buFont typeface="Wingdings" panose="05000000000000000000" pitchFamily="2" charset="2"/>
              <a:buChar char="Ø"/>
            </a:pPr>
            <a:r>
              <a:rPr lang="en-US" sz="1600" dirty="0">
                <a:solidFill>
                  <a:schemeClr val="tx1"/>
                </a:solidFill>
              </a:rPr>
              <a:t>Others may help you along the way but </a:t>
            </a:r>
            <a:r>
              <a:rPr lang="en-US" sz="1600" u="sng" dirty="0">
                <a:solidFill>
                  <a:schemeClr val="tx1"/>
                </a:solidFill>
              </a:rPr>
              <a:t>your plans</a:t>
            </a:r>
            <a:r>
              <a:rPr lang="en-US" sz="1600" dirty="0">
                <a:solidFill>
                  <a:schemeClr val="tx1"/>
                </a:solidFill>
              </a:rPr>
              <a:t> should be to succeed on your own!</a:t>
            </a:r>
          </a:p>
          <a:p>
            <a:pPr algn="l"/>
            <a:endParaRPr lang="en-US" sz="1600" dirty="0">
              <a:solidFill>
                <a:srgbClr val="204BA0"/>
              </a:solidFill>
            </a:endParaRPr>
          </a:p>
          <a:p>
            <a:pPr algn="l"/>
            <a:endParaRPr lang="en-US" sz="1400" dirty="0">
              <a:solidFill>
                <a:srgbClr val="204BA0"/>
              </a:solidFill>
            </a:endParaRPr>
          </a:p>
        </p:txBody>
      </p:sp>
      <p:grpSp>
        <p:nvGrpSpPr>
          <p:cNvPr id="8" name="Group 7"/>
          <p:cNvGrpSpPr/>
          <p:nvPr/>
        </p:nvGrpSpPr>
        <p:grpSpPr>
          <a:xfrm>
            <a:off x="1657351" y="216852"/>
            <a:ext cx="5997054" cy="461665"/>
            <a:chOff x="4974216" y="3913771"/>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74216" y="3913771"/>
              <a:ext cx="4381010" cy="396261"/>
            </a:xfrm>
            <a:prstGeom prst="rect">
              <a:avLst/>
            </a:prstGeom>
            <a:noFill/>
          </p:spPr>
          <p:txBody>
            <a:bodyPr wrap="square" rtlCol="0">
              <a:spAutoFit/>
            </a:bodyPr>
            <a:lstStyle/>
            <a:p>
              <a:pPr algn="ctr"/>
              <a:r>
                <a:rPr lang="en-US" sz="2400" dirty="0"/>
                <a:t>Live with Less – Pay Yourself First</a:t>
              </a:r>
            </a:p>
          </p:txBody>
        </p:sp>
      </p:grpSp>
      <p:pic>
        <p:nvPicPr>
          <p:cNvPr id="2" name="you determine future">
            <a:hlinkClick r:id="" action="ppaction://media"/>
            <a:extLst>
              <a:ext uri="{FF2B5EF4-FFF2-40B4-BE49-F238E27FC236}">
                <a16:creationId xmlns:a16="http://schemas.microsoft.com/office/drawing/2014/main" id="{4BAFD294-851C-4EC6-9DF2-565905FF0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0301" y="5029200"/>
            <a:ext cx="406400" cy="406400"/>
          </a:xfrm>
          <a:prstGeom prst="rect">
            <a:avLst/>
          </a:prstGeom>
        </p:spPr>
      </p:pic>
    </p:spTree>
    <p:extLst>
      <p:ext uri="{BB962C8B-B14F-4D97-AF65-F5344CB8AC3E}">
        <p14:creationId xmlns:p14="http://schemas.microsoft.com/office/powerpoint/2010/main" val="176001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6356" y="4876800"/>
            <a:ext cx="5567530" cy="1477328"/>
          </a:xfrm>
          <a:prstGeom prst="rect">
            <a:avLst/>
          </a:prstGeom>
          <a:noFill/>
        </p:spPr>
        <p:txBody>
          <a:bodyPr wrap="square" rtlCol="0">
            <a:spAutoFit/>
          </a:bodyPr>
          <a:lstStyle/>
          <a:p>
            <a:endParaRPr lang="en-US" dirty="0"/>
          </a:p>
          <a:p>
            <a:r>
              <a:rPr lang="en-US" dirty="0"/>
              <a:t>Play 2:00 through 3:05 to see an example of paying yourself first!</a:t>
            </a:r>
          </a:p>
          <a:p>
            <a:r>
              <a:rPr lang="en-US" dirty="0"/>
              <a:t>	</a:t>
            </a:r>
          </a:p>
          <a:p>
            <a:endParaRPr lang="en-US" dirty="0"/>
          </a:p>
        </p:txBody>
      </p:sp>
      <p:grpSp>
        <p:nvGrpSpPr>
          <p:cNvPr id="8" name="Group 7"/>
          <p:cNvGrpSpPr/>
          <p:nvPr/>
        </p:nvGrpSpPr>
        <p:grpSpPr>
          <a:xfrm>
            <a:off x="1573473" y="244327"/>
            <a:ext cx="5997054" cy="461665"/>
            <a:chOff x="4912941"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12941" y="3937353"/>
              <a:ext cx="4381010" cy="396261"/>
            </a:xfrm>
            <a:prstGeom prst="rect">
              <a:avLst/>
            </a:prstGeom>
            <a:noFill/>
          </p:spPr>
          <p:txBody>
            <a:bodyPr wrap="square" rtlCol="0">
              <a:spAutoFit/>
            </a:bodyPr>
            <a:lstStyle/>
            <a:p>
              <a:pPr algn="ctr"/>
              <a:r>
                <a:rPr lang="en-US" sz="2400" dirty="0"/>
                <a:t>Live with Less – Pay Yourself First</a:t>
              </a:r>
            </a:p>
          </p:txBody>
        </p:sp>
      </p:grpSp>
      <p:pic>
        <p:nvPicPr>
          <p:cNvPr id="2" name="Online Media 1" title="Pay Yourself First (Live with Less)">
            <a:hlinkClick r:id="" action="ppaction://media"/>
            <a:extLst>
              <a:ext uri="{FF2B5EF4-FFF2-40B4-BE49-F238E27FC236}">
                <a16:creationId xmlns:a16="http://schemas.microsoft.com/office/drawing/2014/main" id="{7667D4A8-2695-4025-9C5D-C5B6A916D85C}"/>
              </a:ext>
            </a:extLst>
          </p:cNvPr>
          <p:cNvPicPr>
            <a:picLocks noRot="1" noChangeAspect="1"/>
          </p:cNvPicPr>
          <p:nvPr>
            <a:videoFile r:link="rId1"/>
          </p:nvPr>
        </p:nvPicPr>
        <p:blipFill>
          <a:blip r:embed="rId4"/>
          <a:stretch>
            <a:fillRect/>
          </a:stretch>
        </p:blipFill>
        <p:spPr>
          <a:xfrm>
            <a:off x="1869433" y="1600200"/>
            <a:ext cx="6096000" cy="3429000"/>
          </a:xfrm>
          <a:prstGeom prst="rect">
            <a:avLst/>
          </a:prstGeom>
        </p:spPr>
      </p:pic>
    </p:spTree>
    <p:extLst>
      <p:ext uri="{BB962C8B-B14F-4D97-AF65-F5344CB8AC3E}">
        <p14:creationId xmlns:p14="http://schemas.microsoft.com/office/powerpoint/2010/main" val="26105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6687" y="1295400"/>
            <a:ext cx="7041404" cy="4031873"/>
          </a:xfrm>
          <a:prstGeom prst="rect">
            <a:avLst/>
          </a:prstGeom>
          <a:noFill/>
        </p:spPr>
        <p:txBody>
          <a:bodyPr wrap="square" rtlCol="0">
            <a:spAutoFit/>
          </a:bodyPr>
          <a:lstStyle/>
          <a:p>
            <a:pPr>
              <a:buFont typeface="Arial" pitchFamily="34" charset="0"/>
              <a:buChar char="•"/>
            </a:pPr>
            <a:endParaRPr lang="en-US" sz="1600" dirty="0"/>
          </a:p>
          <a:p>
            <a:pPr marL="285750" indent="-285750">
              <a:buFont typeface="Wingdings" panose="05000000000000000000" pitchFamily="2" charset="2"/>
              <a:buChar char="Ø"/>
            </a:pPr>
            <a:r>
              <a:rPr lang="en-US" sz="1600" dirty="0"/>
              <a:t> Payroll withdrawal or automatic transfers, the best discipline to success</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 Establish Emergency Fund - Potential cash flow concerns</a:t>
            </a:r>
          </a:p>
          <a:p>
            <a:pPr marL="742950" lvl="1" indent="-285750">
              <a:buFont typeface="Wingdings" panose="05000000000000000000" pitchFamily="2" charset="2"/>
              <a:buChar char="§"/>
            </a:pPr>
            <a:r>
              <a:rPr lang="en-US" sz="1600" dirty="0"/>
              <a:t>Save for unexpected accidents/ health issues</a:t>
            </a:r>
          </a:p>
          <a:p>
            <a:pPr marL="742950" lvl="1" indent="-285750">
              <a:buFont typeface="Wingdings" panose="05000000000000000000" pitchFamily="2" charset="2"/>
              <a:buChar char="§"/>
            </a:pPr>
            <a:r>
              <a:rPr lang="en-US" sz="1600" dirty="0"/>
              <a:t>Car repairs</a:t>
            </a:r>
          </a:p>
          <a:p>
            <a:pPr marL="742950" lvl="1" indent="-285750">
              <a:buFont typeface="Wingdings" panose="05000000000000000000" pitchFamily="2" charset="2"/>
              <a:buChar char="§"/>
            </a:pPr>
            <a:r>
              <a:rPr lang="en-US" sz="1600" dirty="0"/>
              <a:t>Lost or stolen items</a:t>
            </a:r>
          </a:p>
          <a:p>
            <a:pPr marL="742950" lvl="1"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 Free Money</a:t>
            </a:r>
          </a:p>
          <a:p>
            <a:pPr marL="742950" lvl="1" indent="-285750">
              <a:buFont typeface="Wingdings" panose="05000000000000000000" pitchFamily="2" charset="2"/>
              <a:buChar char="§"/>
            </a:pPr>
            <a:r>
              <a:rPr lang="en-US" sz="1600" dirty="0"/>
              <a:t>Participate in Matching 401K to the maximum</a:t>
            </a:r>
          </a:p>
          <a:p>
            <a:pPr marL="742950" lvl="1" indent="-285750">
              <a:buFont typeface="Wingdings" panose="05000000000000000000" pitchFamily="2" charset="2"/>
              <a:buChar char="§"/>
            </a:pPr>
            <a:r>
              <a:rPr lang="en-US" sz="1600" dirty="0"/>
              <a:t>Use flexible spending accounts (i.e. HSA, Transportation) whenever possible</a:t>
            </a:r>
          </a:p>
          <a:p>
            <a:pPr marL="742950" lvl="1"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 Develop a long term plan which reflects your values!</a:t>
            </a:r>
          </a:p>
          <a:p>
            <a:pPr marL="742950" lvl="1" indent="-285750">
              <a:buFont typeface="Wingdings" panose="05000000000000000000" pitchFamily="2" charset="2"/>
              <a:buChar char="§"/>
            </a:pPr>
            <a:endParaRPr lang="en-US" sz="1600" dirty="0"/>
          </a:p>
        </p:txBody>
      </p:sp>
      <p:grpSp>
        <p:nvGrpSpPr>
          <p:cNvPr id="8" name="Group 7"/>
          <p:cNvGrpSpPr/>
          <p:nvPr/>
        </p:nvGrpSpPr>
        <p:grpSpPr>
          <a:xfrm>
            <a:off x="1676399" y="309894"/>
            <a:ext cx="5997054" cy="461665"/>
            <a:chOff x="500474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04748" y="3937353"/>
              <a:ext cx="4381010" cy="396261"/>
            </a:xfrm>
            <a:prstGeom prst="rect">
              <a:avLst/>
            </a:prstGeom>
            <a:noFill/>
          </p:spPr>
          <p:txBody>
            <a:bodyPr wrap="square" rtlCol="0">
              <a:spAutoFit/>
            </a:bodyPr>
            <a:lstStyle/>
            <a:p>
              <a:pPr algn="ctr"/>
              <a:r>
                <a:rPr lang="en-US" sz="2400" dirty="0"/>
                <a:t>Live with Less – Pay Yourself First</a:t>
              </a:r>
            </a:p>
          </p:txBody>
        </p:sp>
      </p:grpSp>
    </p:spTree>
    <p:extLst>
      <p:ext uri="{BB962C8B-B14F-4D97-AF65-F5344CB8AC3E}">
        <p14:creationId xmlns:p14="http://schemas.microsoft.com/office/powerpoint/2010/main" val="172482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1600200"/>
            <a:ext cx="7429500" cy="3970318"/>
          </a:xfrm>
          <a:prstGeom prst="rect">
            <a:avLst/>
          </a:prstGeom>
          <a:noFill/>
        </p:spPr>
        <p:txBody>
          <a:bodyPr wrap="square" rtlCol="0">
            <a:spAutoFit/>
          </a:bodyPr>
          <a:lstStyle/>
          <a:p>
            <a:pPr marL="285750" indent="-285750">
              <a:buFont typeface="Wingdings" panose="05000000000000000000" pitchFamily="2" charset="2"/>
              <a:buChar char="Ø"/>
            </a:pPr>
            <a:r>
              <a:rPr lang="en-US" dirty="0"/>
              <a:t> Determine what is important to you and prioritize/determine tradeoffs</a:t>
            </a:r>
          </a:p>
          <a:p>
            <a:pPr>
              <a:buFont typeface="Arial" pitchFamily="34" charset="0"/>
              <a:buChar char="•"/>
            </a:pPr>
            <a:endParaRPr lang="en-US" dirty="0"/>
          </a:p>
          <a:p>
            <a:pPr marL="742950" lvl="1" indent="-285750">
              <a:buFont typeface="Wingdings" panose="05000000000000000000" pitchFamily="2" charset="2"/>
              <a:buChar char="§"/>
            </a:pPr>
            <a:r>
              <a:rPr lang="en-US" dirty="0"/>
              <a:t>Expense of owning a home versus traveling</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Eating out versus owning a car</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The incremental impact of $100 monthly savings on major items (car, rent, etc.)</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Buying new car versus used, UBER versus buying a car, public transportation</a:t>
            </a:r>
          </a:p>
          <a:p>
            <a:pPr>
              <a:buFont typeface="Arial" pitchFamily="34" charset="0"/>
              <a:buChar char="•"/>
            </a:pPr>
            <a:endParaRPr lang="en-US" dirty="0"/>
          </a:p>
          <a:p>
            <a:pPr>
              <a:buFont typeface="Arial" pitchFamily="34" charset="0"/>
              <a:buChar char="•"/>
            </a:pPr>
            <a:endParaRPr lang="en-US" dirty="0"/>
          </a:p>
        </p:txBody>
      </p:sp>
      <p:grpSp>
        <p:nvGrpSpPr>
          <p:cNvPr id="6" name="Group 5"/>
          <p:cNvGrpSpPr/>
          <p:nvPr/>
        </p:nvGrpSpPr>
        <p:grpSpPr>
          <a:xfrm>
            <a:off x="925033" y="239233"/>
            <a:ext cx="5997054" cy="461665"/>
            <a:chOff x="4439239" y="3932981"/>
            <a:chExt cx="4381010" cy="396261"/>
          </a:xfrm>
        </p:grpSpPr>
        <p:sp>
          <p:nvSpPr>
            <p:cNvPr id="7" name="L-Shape 6"/>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39239" y="3932981"/>
              <a:ext cx="4381010" cy="396261"/>
            </a:xfrm>
            <a:prstGeom prst="rect">
              <a:avLst/>
            </a:prstGeom>
            <a:noFill/>
          </p:spPr>
          <p:txBody>
            <a:bodyPr wrap="square" rtlCol="0">
              <a:spAutoFit/>
            </a:bodyPr>
            <a:lstStyle/>
            <a:p>
              <a:pPr algn="ctr"/>
              <a:r>
                <a:rPr lang="en-US" sz="2400" dirty="0"/>
                <a:t>Live with Less – Spending</a:t>
              </a:r>
            </a:p>
          </p:txBody>
        </p:sp>
      </p:grpSp>
    </p:spTree>
    <p:extLst>
      <p:ext uri="{BB962C8B-B14F-4D97-AF65-F5344CB8AC3E}">
        <p14:creationId xmlns:p14="http://schemas.microsoft.com/office/powerpoint/2010/main" val="386699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028343"/>
            <a:ext cx="7429500" cy="4801314"/>
          </a:xfrm>
          <a:prstGeom prst="rect">
            <a:avLst/>
          </a:prstGeom>
          <a:noFill/>
        </p:spPr>
        <p:txBody>
          <a:bodyPr wrap="square" rtlCol="0">
            <a:spAutoFit/>
          </a:bodyPr>
          <a:lstStyle/>
          <a:p>
            <a:endParaRPr lang="en-US" dirty="0"/>
          </a:p>
          <a:p>
            <a:pPr marL="285750" indent="-285750">
              <a:buFont typeface="Wingdings" panose="05000000000000000000" pitchFamily="2" charset="2"/>
              <a:buChar char="Ø"/>
            </a:pPr>
            <a:r>
              <a:rPr lang="en-US" dirty="0"/>
              <a:t> Determine what is important to you and prioritize/ determine tradeoffs</a:t>
            </a:r>
          </a:p>
          <a:p>
            <a:pPr marL="285750" indent="-285750">
              <a:buFont typeface="Wingdings" panose="05000000000000000000" pitchFamily="2" charset="2"/>
              <a:buChar char="Ø"/>
            </a:pPr>
            <a:endParaRPr lang="en-US" dirty="0"/>
          </a:p>
          <a:p>
            <a:pPr marL="742950" lvl="1" indent="-285750">
              <a:buFont typeface="Wingdings" panose="05000000000000000000" pitchFamily="2" charset="2"/>
              <a:buChar char="§"/>
            </a:pPr>
            <a:r>
              <a:rPr lang="en-US" dirty="0"/>
              <a:t>Want a Starbucks latte and muffin, vs coffee and cereal</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Mass transit versus owning a car</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Nicer phone or taking a trip</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Live alone or with room mates, or at home</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Go to school nights versus full time</a:t>
            </a:r>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dirty="0"/>
              <a:t>Obtain a professional designation (CFA) versus a graduate degree (MBA)</a:t>
            </a:r>
          </a:p>
          <a:p>
            <a:pPr>
              <a:buFont typeface="Arial" pitchFamily="34" charset="0"/>
              <a:buChar char="•"/>
            </a:pPr>
            <a:endParaRPr lang="en-US" dirty="0"/>
          </a:p>
        </p:txBody>
      </p:sp>
      <p:grpSp>
        <p:nvGrpSpPr>
          <p:cNvPr id="6" name="Group 5"/>
          <p:cNvGrpSpPr/>
          <p:nvPr/>
        </p:nvGrpSpPr>
        <p:grpSpPr>
          <a:xfrm>
            <a:off x="1143000" y="244327"/>
            <a:ext cx="5997054" cy="461665"/>
            <a:chOff x="4598470" y="3937353"/>
            <a:chExt cx="4381010" cy="396261"/>
          </a:xfrm>
        </p:grpSpPr>
        <p:sp>
          <p:nvSpPr>
            <p:cNvPr id="7" name="L-Shape 6"/>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98470" y="3937353"/>
              <a:ext cx="4381010" cy="396261"/>
            </a:xfrm>
            <a:prstGeom prst="rect">
              <a:avLst/>
            </a:prstGeom>
            <a:noFill/>
          </p:spPr>
          <p:txBody>
            <a:bodyPr wrap="square" rtlCol="0">
              <a:spAutoFit/>
            </a:bodyPr>
            <a:lstStyle/>
            <a:p>
              <a:pPr algn="ctr"/>
              <a:r>
                <a:rPr lang="en-US" sz="2400" dirty="0"/>
                <a:t>Live with Less – Spending</a:t>
              </a:r>
            </a:p>
          </p:txBody>
        </p:sp>
      </p:grpSp>
      <p:pic>
        <p:nvPicPr>
          <p:cNvPr id="2" name="choices">
            <a:hlinkClick r:id="" action="ppaction://media"/>
            <a:extLst>
              <a:ext uri="{FF2B5EF4-FFF2-40B4-BE49-F238E27FC236}">
                <a16:creationId xmlns:a16="http://schemas.microsoft.com/office/drawing/2014/main" id="{38EC266E-4036-48A3-BB07-7167269B0F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562600"/>
            <a:ext cx="406400" cy="406400"/>
          </a:xfrm>
          <a:prstGeom prst="rect">
            <a:avLst/>
          </a:prstGeom>
        </p:spPr>
      </p:pic>
    </p:spTree>
    <p:extLst>
      <p:ext uri="{BB962C8B-B14F-4D97-AF65-F5344CB8AC3E}">
        <p14:creationId xmlns:p14="http://schemas.microsoft.com/office/powerpoint/2010/main" val="27258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1739" y="5010150"/>
            <a:ext cx="5567530" cy="1477328"/>
          </a:xfrm>
          <a:prstGeom prst="rect">
            <a:avLst/>
          </a:prstGeom>
          <a:noFill/>
        </p:spPr>
        <p:txBody>
          <a:bodyPr wrap="square" rtlCol="0">
            <a:spAutoFit/>
          </a:bodyPr>
          <a:lstStyle/>
          <a:p>
            <a:endParaRPr lang="en-US" dirty="0"/>
          </a:p>
          <a:p>
            <a:r>
              <a:rPr lang="en-US" dirty="0"/>
              <a:t>Play from 1:02 through 3:15 to get tips on controlling your spending!</a:t>
            </a:r>
          </a:p>
          <a:p>
            <a:r>
              <a:rPr lang="en-US" dirty="0"/>
              <a:t>	</a:t>
            </a:r>
          </a:p>
          <a:p>
            <a:endParaRPr lang="en-US" dirty="0"/>
          </a:p>
        </p:txBody>
      </p:sp>
      <p:grpSp>
        <p:nvGrpSpPr>
          <p:cNvPr id="8" name="Group 7"/>
          <p:cNvGrpSpPr/>
          <p:nvPr/>
        </p:nvGrpSpPr>
        <p:grpSpPr>
          <a:xfrm>
            <a:off x="1066800" y="244327"/>
            <a:ext cx="5997054" cy="461665"/>
            <a:chOff x="4542803"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42803" y="3937353"/>
              <a:ext cx="4381010" cy="396261"/>
            </a:xfrm>
            <a:prstGeom prst="rect">
              <a:avLst/>
            </a:prstGeom>
            <a:noFill/>
          </p:spPr>
          <p:txBody>
            <a:bodyPr wrap="square" rtlCol="0">
              <a:spAutoFit/>
            </a:bodyPr>
            <a:lstStyle/>
            <a:p>
              <a:pPr algn="ctr"/>
              <a:r>
                <a:rPr lang="en-US" sz="2400" dirty="0"/>
                <a:t>Live with Less – Spending</a:t>
              </a:r>
            </a:p>
          </p:txBody>
        </p:sp>
      </p:grpSp>
      <p:pic>
        <p:nvPicPr>
          <p:cNvPr id="2" name="Online Media 1" title="Spending (Live with Less)">
            <a:hlinkClick r:id="" action="ppaction://media"/>
            <a:extLst>
              <a:ext uri="{FF2B5EF4-FFF2-40B4-BE49-F238E27FC236}">
                <a16:creationId xmlns:a16="http://schemas.microsoft.com/office/drawing/2014/main" id="{A37FEBBB-25B8-4831-9D3E-73325BC1EEB2}"/>
              </a:ext>
            </a:extLst>
          </p:cNvPr>
          <p:cNvPicPr>
            <a:picLocks noRot="1" noChangeAspect="1"/>
          </p:cNvPicPr>
          <p:nvPr>
            <a:videoFile r:link="rId1"/>
          </p:nvPr>
        </p:nvPicPr>
        <p:blipFill>
          <a:blip r:embed="rId4"/>
          <a:stretch>
            <a:fillRect/>
          </a:stretch>
        </p:blipFill>
        <p:spPr>
          <a:xfrm>
            <a:off x="1859908" y="1600200"/>
            <a:ext cx="6096000" cy="3429000"/>
          </a:xfrm>
          <a:prstGeom prst="rect">
            <a:avLst/>
          </a:prstGeom>
        </p:spPr>
      </p:pic>
    </p:spTree>
    <p:extLst>
      <p:ext uri="{BB962C8B-B14F-4D97-AF65-F5344CB8AC3E}">
        <p14:creationId xmlns:p14="http://schemas.microsoft.com/office/powerpoint/2010/main" val="4347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9548" y="2209800"/>
            <a:ext cx="6477000" cy="2800767"/>
          </a:xfrm>
          <a:prstGeom prst="rect">
            <a:avLst/>
          </a:prstGeom>
        </p:spPr>
        <p:txBody>
          <a:bodyPr wrap="square">
            <a:spAutoFit/>
          </a:bodyPr>
          <a:lstStyle/>
          <a:p>
            <a:pPr marL="285750" indent="-285750">
              <a:buFont typeface="Wingdings" panose="05000000000000000000" pitchFamily="2" charset="2"/>
              <a:buChar char="Ø"/>
            </a:pPr>
            <a:r>
              <a:rPr lang="en-US" sz="1600" dirty="0"/>
              <a:t>Review monthly income and expenses against budget at a set time each month. Ask yourself these questions:</a:t>
            </a:r>
          </a:p>
          <a:p>
            <a:pPr marL="285750" indent="-285750">
              <a:buFont typeface="Wingdings" panose="05000000000000000000" pitchFamily="2" charset="2"/>
              <a:buChar char="Ø"/>
            </a:pPr>
            <a:endParaRPr lang="en-US" sz="1600" dirty="0"/>
          </a:p>
          <a:p>
            <a:pPr marL="742950" lvl="1" indent="-285750">
              <a:buFont typeface="Wingdings" panose="05000000000000000000" pitchFamily="2" charset="2"/>
              <a:buChar char="§"/>
            </a:pPr>
            <a:r>
              <a:rPr lang="en-US" sz="1600" dirty="0"/>
              <a:t>Are the variances one time or ongoing?</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Are they controllable?</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Was your budget unrealistic?</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What led to the decision to spend more than budgeted?</a:t>
            </a:r>
          </a:p>
          <a:p>
            <a:pPr marL="742950" lvl="1" indent="-285750">
              <a:buFont typeface="Wingdings" panose="05000000000000000000" pitchFamily="2" charset="2"/>
              <a:buChar char="Ø"/>
            </a:pPr>
            <a:endParaRPr lang="en-US" sz="1600" dirty="0"/>
          </a:p>
        </p:txBody>
      </p:sp>
      <p:sp>
        <p:nvSpPr>
          <p:cNvPr id="10" name="Rounded Rectangle 9"/>
          <p:cNvSpPr/>
          <p:nvPr/>
        </p:nvSpPr>
        <p:spPr>
          <a:xfrm>
            <a:off x="1909620" y="1143000"/>
            <a:ext cx="6172200" cy="838655"/>
          </a:xfrm>
          <a:prstGeom prst="roundRect">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u="sng" dirty="0"/>
              <a:t>Adjust</a:t>
            </a:r>
            <a:r>
              <a:rPr lang="en-US" sz="2200" b="1" dirty="0"/>
              <a:t>: Monitor Outcomes and Analyze Variances</a:t>
            </a:r>
          </a:p>
        </p:txBody>
      </p:sp>
      <p:grpSp>
        <p:nvGrpSpPr>
          <p:cNvPr id="11" name="Group 10"/>
          <p:cNvGrpSpPr/>
          <p:nvPr/>
        </p:nvGrpSpPr>
        <p:grpSpPr>
          <a:xfrm>
            <a:off x="925033" y="239233"/>
            <a:ext cx="5997054" cy="461665"/>
            <a:chOff x="4439239" y="3932981"/>
            <a:chExt cx="4381010" cy="396261"/>
          </a:xfrm>
        </p:grpSpPr>
        <p:sp>
          <p:nvSpPr>
            <p:cNvPr id="12" name="L-Shape 11"/>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39239" y="3932981"/>
              <a:ext cx="4381010" cy="396261"/>
            </a:xfrm>
            <a:prstGeom prst="rect">
              <a:avLst/>
            </a:prstGeom>
            <a:noFill/>
          </p:spPr>
          <p:txBody>
            <a:bodyPr wrap="square" rtlCol="0">
              <a:spAutoFit/>
            </a:bodyPr>
            <a:lstStyle/>
            <a:p>
              <a:pPr algn="ctr"/>
              <a:r>
                <a:rPr lang="en-US" sz="2400" dirty="0"/>
                <a:t>Live with Less – Spending</a:t>
              </a:r>
            </a:p>
          </p:txBody>
        </p:sp>
      </p:grpSp>
    </p:spTree>
    <p:extLst>
      <p:ext uri="{BB962C8B-B14F-4D97-AF65-F5344CB8AC3E}">
        <p14:creationId xmlns:p14="http://schemas.microsoft.com/office/powerpoint/2010/main" val="2083527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9548" y="2209800"/>
            <a:ext cx="6477000" cy="3293209"/>
          </a:xfrm>
          <a:prstGeom prst="rect">
            <a:avLst/>
          </a:prstGeom>
        </p:spPr>
        <p:txBody>
          <a:bodyPr wrap="square">
            <a:spAutoFit/>
          </a:bodyPr>
          <a:lstStyle/>
          <a:p>
            <a:pPr marL="285750" indent="-285750">
              <a:buFont typeface="Wingdings" panose="05000000000000000000" pitchFamily="2" charset="2"/>
              <a:buChar char="Ø"/>
            </a:pPr>
            <a:r>
              <a:rPr lang="en-US" sz="1600" dirty="0"/>
              <a:t>Spending needs to match your priorities - Pay in cash for a month</a:t>
            </a:r>
          </a:p>
          <a:p>
            <a:pPr marL="285750" indent="-285750">
              <a:buFont typeface="Wingdings" panose="05000000000000000000" pitchFamily="2" charset="2"/>
              <a:buChar char="Ø"/>
            </a:pPr>
            <a:endParaRPr lang="en-US" sz="1600" dirty="0"/>
          </a:p>
          <a:p>
            <a:pPr marL="742950" lvl="1" indent="-285750">
              <a:buFont typeface="Wingdings" panose="05000000000000000000" pitchFamily="2" charset="2"/>
              <a:buChar char="§"/>
            </a:pPr>
            <a:r>
              <a:rPr lang="en-US" sz="1600" dirty="0"/>
              <a:t>Establish envelopes for each bill, pay biggest bills and your needs first</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Every reach into your pocket will cause you to evaluate the decision</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Credit cards make spending easy, avoid making impulse purchases</a:t>
            </a:r>
          </a:p>
          <a:p>
            <a:pPr marL="742950" lvl="1" indent="-285750">
              <a:buFont typeface="Wingdings" panose="05000000000000000000" pitchFamily="2" charset="2"/>
              <a:buChar char="§"/>
            </a:pPr>
            <a:endParaRPr lang="en-US" sz="1600" dirty="0"/>
          </a:p>
          <a:p>
            <a:pPr marL="742950" lvl="1" indent="-285750">
              <a:buFont typeface="Wingdings" panose="05000000000000000000" pitchFamily="2" charset="2"/>
              <a:buChar char="§"/>
            </a:pPr>
            <a:r>
              <a:rPr lang="en-US" sz="1600" dirty="0"/>
              <a:t>See how small items add up when you use cash!</a:t>
            </a:r>
          </a:p>
        </p:txBody>
      </p:sp>
      <p:sp>
        <p:nvSpPr>
          <p:cNvPr id="10" name="Rounded Rectangle 9"/>
          <p:cNvSpPr/>
          <p:nvPr/>
        </p:nvSpPr>
        <p:spPr>
          <a:xfrm>
            <a:off x="1909620" y="1143000"/>
            <a:ext cx="6172200" cy="838655"/>
          </a:xfrm>
          <a:prstGeom prst="roundRect">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u="sng" dirty="0"/>
              <a:t>Adjust</a:t>
            </a:r>
            <a:r>
              <a:rPr lang="en-US" sz="2200" b="1" dirty="0"/>
              <a:t>: Monitor Outcomes and Analyze Variances</a:t>
            </a:r>
          </a:p>
        </p:txBody>
      </p:sp>
      <p:grpSp>
        <p:nvGrpSpPr>
          <p:cNvPr id="11" name="Group 10"/>
          <p:cNvGrpSpPr/>
          <p:nvPr/>
        </p:nvGrpSpPr>
        <p:grpSpPr>
          <a:xfrm>
            <a:off x="925033" y="239233"/>
            <a:ext cx="5997054" cy="461665"/>
            <a:chOff x="4439239" y="3932981"/>
            <a:chExt cx="4381010" cy="396261"/>
          </a:xfrm>
        </p:grpSpPr>
        <p:sp>
          <p:nvSpPr>
            <p:cNvPr id="12" name="L-Shape 11"/>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39239" y="3932981"/>
              <a:ext cx="4381010" cy="396261"/>
            </a:xfrm>
            <a:prstGeom prst="rect">
              <a:avLst/>
            </a:prstGeom>
            <a:noFill/>
          </p:spPr>
          <p:txBody>
            <a:bodyPr wrap="square" rtlCol="0">
              <a:spAutoFit/>
            </a:bodyPr>
            <a:lstStyle/>
            <a:p>
              <a:pPr algn="ctr"/>
              <a:r>
                <a:rPr lang="en-US" sz="2400" dirty="0"/>
                <a:t>Live with Less – Spending</a:t>
              </a:r>
            </a:p>
          </p:txBody>
        </p:sp>
      </p:grpSp>
    </p:spTree>
    <p:extLst>
      <p:ext uri="{BB962C8B-B14F-4D97-AF65-F5344CB8AC3E}">
        <p14:creationId xmlns:p14="http://schemas.microsoft.com/office/powerpoint/2010/main" val="61303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8532" y="3777916"/>
            <a:ext cx="6987820" cy="1752600"/>
          </a:xfrm>
        </p:spPr>
        <p:txBody>
          <a:bodyPr>
            <a:noAutofit/>
          </a:bodyPr>
          <a:lstStyle/>
          <a:p>
            <a:pPr marL="285750" indent="-285750" algn="l">
              <a:buFont typeface="Arial" panose="020B0604020202020204" pitchFamily="34" charset="0"/>
              <a:buChar char="•"/>
            </a:pPr>
            <a:r>
              <a:rPr lang="en-US" sz="1400" dirty="0">
                <a:solidFill>
                  <a:schemeClr val="tx1"/>
                </a:solidFill>
              </a:rPr>
              <a:t>Our logo is made up of four “corner” pieces (or principles) which we like to think of as pieces of a frame</a:t>
            </a:r>
          </a:p>
          <a:p>
            <a:pPr marL="285750" indent="-285750" algn="l">
              <a:buFont typeface="Arial" panose="020B0604020202020204" pitchFamily="34" charset="0"/>
              <a:buChar char="•"/>
            </a:pPr>
            <a:endParaRPr lang="en-US" sz="1400" dirty="0">
              <a:solidFill>
                <a:schemeClr val="tx1"/>
              </a:solidFill>
            </a:endParaRPr>
          </a:p>
          <a:p>
            <a:pPr marL="285750" indent="-285750" algn="l">
              <a:buFont typeface="Arial" panose="020B0604020202020204" pitchFamily="34" charset="0"/>
              <a:buChar char="•"/>
            </a:pPr>
            <a:r>
              <a:rPr lang="en-US" sz="1400" dirty="0">
                <a:solidFill>
                  <a:schemeClr val="tx1"/>
                </a:solidFill>
              </a:rPr>
              <a:t>Our foundation tries to bring these principles to the community for improved financial well-being</a:t>
            </a:r>
          </a:p>
          <a:p>
            <a:pPr marL="285750" indent="-285750" algn="l">
              <a:buFont typeface="Arial" panose="020B0604020202020204" pitchFamily="34" charset="0"/>
              <a:buChar char="•"/>
            </a:pPr>
            <a:endParaRPr lang="en-US" sz="1400" dirty="0">
              <a:solidFill>
                <a:schemeClr val="tx1"/>
              </a:solidFill>
            </a:endParaRPr>
          </a:p>
          <a:p>
            <a:pPr marL="285750" indent="-285750" algn="l">
              <a:buFont typeface="Arial" panose="020B0604020202020204" pitchFamily="34" charset="0"/>
              <a:buChar char="•"/>
            </a:pPr>
            <a:r>
              <a:rPr lang="en-US" sz="1400" dirty="0">
                <a:solidFill>
                  <a:schemeClr val="tx1"/>
                </a:solidFill>
              </a:rPr>
              <a:t>We are helping individuals establish themselves with a plan for long term financial well-being</a:t>
            </a:r>
          </a:p>
          <a:p>
            <a:pPr marL="285750" indent="-285750" algn="l">
              <a:buFont typeface="Arial" panose="020B0604020202020204" pitchFamily="34" charset="0"/>
              <a:buChar char="•"/>
            </a:pPr>
            <a:endParaRPr lang="en-US" sz="1400" dirty="0">
              <a:solidFill>
                <a:srgbClr val="204BA0"/>
              </a:solidFill>
            </a:endParaRPr>
          </a:p>
        </p:txBody>
      </p:sp>
      <p:sp>
        <p:nvSpPr>
          <p:cNvPr id="21" name="TextBox 20"/>
          <p:cNvSpPr txBox="1"/>
          <p:nvPr/>
        </p:nvSpPr>
        <p:spPr>
          <a:xfrm>
            <a:off x="1568532" y="1693711"/>
            <a:ext cx="2029783" cy="369332"/>
          </a:xfrm>
          <a:prstGeom prst="rect">
            <a:avLst/>
          </a:prstGeom>
          <a:noFill/>
        </p:spPr>
        <p:txBody>
          <a:bodyPr wrap="square" rtlCol="0">
            <a:spAutoFit/>
          </a:bodyPr>
          <a:lstStyle/>
          <a:p>
            <a:pPr algn="ctr"/>
            <a:r>
              <a:rPr lang="en-US" dirty="0"/>
              <a:t>Manage Risks</a:t>
            </a:r>
          </a:p>
        </p:txBody>
      </p:sp>
      <p:sp>
        <p:nvSpPr>
          <p:cNvPr id="23" name="TextBox 22"/>
          <p:cNvSpPr txBox="1"/>
          <p:nvPr/>
        </p:nvSpPr>
        <p:spPr>
          <a:xfrm>
            <a:off x="5976870" y="1664855"/>
            <a:ext cx="2059648" cy="369332"/>
          </a:xfrm>
          <a:prstGeom prst="rect">
            <a:avLst/>
          </a:prstGeom>
          <a:noFill/>
        </p:spPr>
        <p:txBody>
          <a:bodyPr wrap="square" rtlCol="0">
            <a:spAutoFit/>
          </a:bodyPr>
          <a:lstStyle/>
          <a:p>
            <a:pPr algn="ctr"/>
            <a:r>
              <a:rPr lang="en-US" dirty="0"/>
              <a:t>Live with Less</a:t>
            </a:r>
          </a:p>
        </p:txBody>
      </p:sp>
      <p:sp>
        <p:nvSpPr>
          <p:cNvPr id="24" name="TextBox 23"/>
          <p:cNvSpPr txBox="1"/>
          <p:nvPr/>
        </p:nvSpPr>
        <p:spPr>
          <a:xfrm>
            <a:off x="3589367" y="3059499"/>
            <a:ext cx="2540206" cy="369332"/>
          </a:xfrm>
          <a:prstGeom prst="rect">
            <a:avLst/>
          </a:prstGeom>
          <a:noFill/>
        </p:spPr>
        <p:txBody>
          <a:bodyPr wrap="square" rtlCol="0">
            <a:spAutoFit/>
          </a:bodyPr>
          <a:lstStyle/>
          <a:p>
            <a:pPr algn="ctr"/>
            <a:r>
              <a:rPr lang="en-US" dirty="0"/>
              <a:t>Invest for You</a:t>
            </a:r>
          </a:p>
        </p:txBody>
      </p:sp>
      <p:sp>
        <p:nvSpPr>
          <p:cNvPr id="22" name="TextBox 21"/>
          <p:cNvSpPr txBox="1"/>
          <p:nvPr/>
        </p:nvSpPr>
        <p:spPr>
          <a:xfrm>
            <a:off x="3645072" y="472892"/>
            <a:ext cx="2328705" cy="369331"/>
          </a:xfrm>
          <a:prstGeom prst="rect">
            <a:avLst/>
          </a:prstGeom>
          <a:noFill/>
        </p:spPr>
        <p:txBody>
          <a:bodyPr wrap="square" rtlCol="0" anchor="ctr">
            <a:spAutoFit/>
          </a:bodyPr>
          <a:lstStyle/>
          <a:p>
            <a:pPr algn="ctr"/>
            <a:r>
              <a:rPr lang="en-US" dirty="0"/>
              <a:t>Invest in You</a:t>
            </a:r>
          </a:p>
        </p:txBody>
      </p:sp>
      <p:sp>
        <p:nvSpPr>
          <p:cNvPr id="4" name="L-Shape 3"/>
          <p:cNvSpPr/>
          <p:nvPr/>
        </p:nvSpPr>
        <p:spPr>
          <a:xfrm rot="13427300">
            <a:off x="4948162" y="1495775"/>
            <a:ext cx="762000" cy="685800"/>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p:cNvSpPr/>
          <p:nvPr/>
        </p:nvSpPr>
        <p:spPr>
          <a:xfrm rot="8027300">
            <a:off x="4399850" y="1022954"/>
            <a:ext cx="762000" cy="685800"/>
          </a:xfrm>
          <a:prstGeom prst="corner">
            <a:avLst/>
          </a:prstGeom>
          <a:solidFill>
            <a:srgbClr val="317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p:cNvSpPr/>
          <p:nvPr/>
        </p:nvSpPr>
        <p:spPr>
          <a:xfrm rot="2627300">
            <a:off x="3929521" y="1562268"/>
            <a:ext cx="762000" cy="68580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p:nvSpPr>
        <p:spPr>
          <a:xfrm rot="18827300">
            <a:off x="4478470" y="2035700"/>
            <a:ext cx="762000" cy="685800"/>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91747" y="1647544"/>
            <a:ext cx="850169" cy="461665"/>
          </a:xfrm>
          <a:prstGeom prst="rect">
            <a:avLst/>
          </a:prstGeom>
          <a:noFill/>
        </p:spPr>
        <p:txBody>
          <a:bodyPr wrap="none" rtlCol="0">
            <a:spAutoFit/>
          </a:bodyPr>
          <a:lstStyle/>
          <a:p>
            <a:pPr algn="ctr"/>
            <a:r>
              <a:rPr lang="en-US" sz="1200" i="1" dirty="0"/>
              <a:t>Financial</a:t>
            </a:r>
          </a:p>
          <a:p>
            <a:pPr algn="ctr"/>
            <a:r>
              <a:rPr lang="en-US" sz="1200" i="1" dirty="0"/>
              <a:t>Well-being</a:t>
            </a:r>
          </a:p>
        </p:txBody>
      </p:sp>
    </p:spTree>
    <p:extLst>
      <p:ext uri="{BB962C8B-B14F-4D97-AF65-F5344CB8AC3E}">
        <p14:creationId xmlns:p14="http://schemas.microsoft.com/office/powerpoint/2010/main" val="4052306877"/>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7" name="ARROW.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9867" y="1524000"/>
            <a:ext cx="7073900" cy="3631763"/>
          </a:xfrm>
          <a:prstGeom prst="rect">
            <a:avLst/>
          </a:prstGeom>
          <a:noFill/>
        </p:spPr>
        <p:txBody>
          <a:bodyPr wrap="square" rtlCol="0">
            <a:spAutoFit/>
          </a:bodyPr>
          <a:lstStyle/>
          <a:p>
            <a:pPr marL="285750" indent="-285750">
              <a:buFont typeface="Wingdings" panose="05000000000000000000" pitchFamily="2" charset="2"/>
              <a:buChar char="Ø"/>
            </a:pPr>
            <a:r>
              <a:rPr lang="en-US" dirty="0"/>
              <a:t>Avoid bulk discount stores </a:t>
            </a:r>
          </a:p>
          <a:p>
            <a:pPr marL="742950" lvl="1"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Make breakfast at home, bring your lunch </a:t>
            </a:r>
          </a:p>
          <a:p>
            <a:pPr lvl="1"/>
            <a:endParaRPr lang="en-US" dirty="0"/>
          </a:p>
          <a:p>
            <a:pPr marL="285750" indent="-285750">
              <a:buFont typeface="Wingdings" panose="05000000000000000000" pitchFamily="2" charset="2"/>
              <a:buChar char="Ø"/>
            </a:pPr>
            <a:r>
              <a:rPr lang="en-US" dirty="0"/>
              <a:t>Make credit the exception, not the rule</a:t>
            </a:r>
          </a:p>
          <a:p>
            <a:pPr marL="742950" lvl="1"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Tools: apps can be useful, but beware of fees &amp; understand what personal information you are giving away </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dirty="0"/>
              <a:t>It is easy to spend more each month when using apps and not  keeping track of actual spending</a:t>
            </a:r>
          </a:p>
          <a:p>
            <a:pPr lvl="1"/>
            <a:endParaRPr lang="en-US" sz="1600" dirty="0"/>
          </a:p>
          <a:p>
            <a:pPr lvl="1">
              <a:buFont typeface="Arial" pitchFamily="34" charset="0"/>
              <a:buChar char="•"/>
            </a:pPr>
            <a:endParaRPr lang="en-US" sz="1600" dirty="0"/>
          </a:p>
        </p:txBody>
      </p:sp>
      <p:grpSp>
        <p:nvGrpSpPr>
          <p:cNvPr id="6" name="Group 5"/>
          <p:cNvGrpSpPr/>
          <p:nvPr/>
        </p:nvGrpSpPr>
        <p:grpSpPr>
          <a:xfrm>
            <a:off x="577413" y="239233"/>
            <a:ext cx="5997054" cy="461665"/>
            <a:chOff x="4185294" y="3932981"/>
            <a:chExt cx="4381010" cy="396261"/>
          </a:xfrm>
        </p:grpSpPr>
        <p:sp>
          <p:nvSpPr>
            <p:cNvPr id="7" name="L-Shape 6"/>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85294" y="3932981"/>
              <a:ext cx="4381010" cy="396261"/>
            </a:xfrm>
            <a:prstGeom prst="rect">
              <a:avLst/>
            </a:prstGeom>
            <a:noFill/>
          </p:spPr>
          <p:txBody>
            <a:bodyPr wrap="square" rtlCol="0">
              <a:spAutoFit/>
            </a:bodyPr>
            <a:lstStyle/>
            <a:p>
              <a:pPr algn="ctr"/>
              <a:r>
                <a:rPr lang="en-US" sz="2400" dirty="0"/>
                <a:t>Live with Less – Tips</a:t>
              </a:r>
            </a:p>
          </p:txBody>
        </p:sp>
      </p:grpSp>
      <p:pic>
        <p:nvPicPr>
          <p:cNvPr id="2" name="lwl summary">
            <a:hlinkClick r:id="" action="ppaction://media"/>
            <a:extLst>
              <a:ext uri="{FF2B5EF4-FFF2-40B4-BE49-F238E27FC236}">
                <a16:creationId xmlns:a16="http://schemas.microsoft.com/office/drawing/2014/main" id="{1EE1DFF3-5B7F-4E37-86AE-06A67FFE2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5800" y="4927600"/>
            <a:ext cx="406400" cy="406400"/>
          </a:xfrm>
          <a:prstGeom prst="rect">
            <a:avLst/>
          </a:prstGeom>
        </p:spPr>
      </p:pic>
    </p:spTree>
    <p:extLst>
      <p:ext uri="{BB962C8B-B14F-4D97-AF65-F5344CB8AC3E}">
        <p14:creationId xmlns:p14="http://schemas.microsoft.com/office/powerpoint/2010/main" val="42841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524000" y="1447800"/>
          <a:ext cx="7162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4"/>
          <p:cNvGrpSpPr/>
          <p:nvPr/>
        </p:nvGrpSpPr>
        <p:grpSpPr>
          <a:xfrm>
            <a:off x="118732" y="238383"/>
            <a:ext cx="5997054" cy="461665"/>
            <a:chOff x="3850214" y="3932252"/>
            <a:chExt cx="4381010" cy="396261"/>
          </a:xfrm>
        </p:grpSpPr>
        <p:sp>
          <p:nvSpPr>
            <p:cNvPr id="16" name="L-Shape 1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50214" y="3932252"/>
              <a:ext cx="4381010" cy="396261"/>
            </a:xfrm>
            <a:prstGeom prst="rect">
              <a:avLst/>
            </a:prstGeom>
            <a:noFill/>
          </p:spPr>
          <p:txBody>
            <a:bodyPr wrap="square" rtlCol="0">
              <a:spAutoFit/>
            </a:bodyPr>
            <a:lstStyle/>
            <a:p>
              <a:pPr algn="ctr"/>
              <a:r>
                <a:rPr lang="en-US" sz="2400" dirty="0"/>
                <a:t>Manage Risk</a:t>
              </a:r>
            </a:p>
          </p:txBody>
        </p:sp>
      </p:grpSp>
      <p:pic>
        <p:nvPicPr>
          <p:cNvPr id="2" name="protect">
            <a:hlinkClick r:id="" action="ppaction://media"/>
            <a:extLst>
              <a:ext uri="{FF2B5EF4-FFF2-40B4-BE49-F238E27FC236}">
                <a16:creationId xmlns:a16="http://schemas.microsoft.com/office/drawing/2014/main" id="{96FF7A42-7EA6-47A3-8FE0-BD04756192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02200" y="5105400"/>
            <a:ext cx="406400" cy="406400"/>
          </a:xfrm>
          <a:prstGeom prst="rect">
            <a:avLst/>
          </a:prstGeom>
        </p:spPr>
      </p:pic>
    </p:spTree>
    <p:extLst>
      <p:ext uri="{BB962C8B-B14F-4D97-AF65-F5344CB8AC3E}">
        <p14:creationId xmlns:p14="http://schemas.microsoft.com/office/powerpoint/2010/main" val="336685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16200000">
            <a:off x="1686726" y="352270"/>
            <a:ext cx="148070" cy="200647"/>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60437" y="221760"/>
            <a:ext cx="4800600" cy="461665"/>
          </a:xfrm>
          <a:prstGeom prst="rect">
            <a:avLst/>
          </a:prstGeom>
          <a:noFill/>
        </p:spPr>
        <p:txBody>
          <a:bodyPr wrap="square" rtlCol="0">
            <a:spAutoFit/>
          </a:bodyPr>
          <a:lstStyle/>
          <a:p>
            <a:pPr algn="ctr"/>
            <a:r>
              <a:rPr lang="en-US" sz="2400" dirty="0"/>
              <a:t>Manage Risks – Avoid Fraud</a:t>
            </a:r>
          </a:p>
        </p:txBody>
      </p:sp>
      <p:pic>
        <p:nvPicPr>
          <p:cNvPr id="2" name="Picture 1"/>
          <p:cNvPicPr>
            <a:picLocks noChangeAspect="1"/>
          </p:cNvPicPr>
          <p:nvPr/>
        </p:nvPicPr>
        <p:blipFill>
          <a:blip r:embed="rId2"/>
          <a:stretch>
            <a:fillRect/>
          </a:stretch>
        </p:blipFill>
        <p:spPr>
          <a:xfrm>
            <a:off x="1676359" y="1066800"/>
            <a:ext cx="6566089" cy="4924567"/>
          </a:xfrm>
          <a:prstGeom prst="rect">
            <a:avLst/>
          </a:prstGeom>
        </p:spPr>
      </p:pic>
    </p:spTree>
    <p:extLst>
      <p:ext uri="{BB962C8B-B14F-4D97-AF65-F5344CB8AC3E}">
        <p14:creationId xmlns:p14="http://schemas.microsoft.com/office/powerpoint/2010/main" val="4126272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9800" y="4714964"/>
            <a:ext cx="5567530" cy="1200329"/>
          </a:xfrm>
          <a:prstGeom prst="rect">
            <a:avLst/>
          </a:prstGeom>
          <a:noFill/>
        </p:spPr>
        <p:txBody>
          <a:bodyPr wrap="square" rtlCol="0">
            <a:spAutoFit/>
          </a:bodyPr>
          <a:lstStyle/>
          <a:p>
            <a:endParaRPr lang="en-US" dirty="0"/>
          </a:p>
          <a:p>
            <a:r>
              <a:rPr lang="en-US" dirty="0"/>
              <a:t>Play :45 through 3:15 for tips on Avoiding Fraud</a:t>
            </a:r>
          </a:p>
          <a:p>
            <a:r>
              <a:rPr lang="en-US" dirty="0"/>
              <a:t>	</a:t>
            </a:r>
          </a:p>
          <a:p>
            <a:endParaRPr lang="en-US" dirty="0"/>
          </a:p>
        </p:txBody>
      </p:sp>
      <p:grpSp>
        <p:nvGrpSpPr>
          <p:cNvPr id="8" name="Group 7"/>
          <p:cNvGrpSpPr/>
          <p:nvPr/>
        </p:nvGrpSpPr>
        <p:grpSpPr>
          <a:xfrm>
            <a:off x="762000" y="244327"/>
            <a:ext cx="5997054" cy="461665"/>
            <a:chOff x="432013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0138" y="3937353"/>
              <a:ext cx="4381010" cy="396261"/>
            </a:xfrm>
            <a:prstGeom prst="rect">
              <a:avLst/>
            </a:prstGeom>
            <a:noFill/>
          </p:spPr>
          <p:txBody>
            <a:bodyPr wrap="square" rtlCol="0">
              <a:spAutoFit/>
            </a:bodyPr>
            <a:lstStyle/>
            <a:p>
              <a:pPr algn="ctr"/>
              <a:r>
                <a:rPr lang="en-US" sz="2400" dirty="0"/>
                <a:t>Manage Risk – Fraud</a:t>
              </a:r>
            </a:p>
          </p:txBody>
        </p:sp>
      </p:grpSp>
      <p:pic>
        <p:nvPicPr>
          <p:cNvPr id="2" name="Online Media 1" title="Avoid Fraud (Manage Risk)">
            <a:hlinkClick r:id="" action="ppaction://media"/>
            <a:extLst>
              <a:ext uri="{FF2B5EF4-FFF2-40B4-BE49-F238E27FC236}">
                <a16:creationId xmlns:a16="http://schemas.microsoft.com/office/drawing/2014/main" id="{49E8BFC0-AD79-4072-AF2D-3AF1F70DFE82}"/>
              </a:ext>
            </a:extLst>
          </p:cNvPr>
          <p:cNvPicPr>
            <a:picLocks noRot="1" noChangeAspect="1"/>
          </p:cNvPicPr>
          <p:nvPr>
            <a:videoFile r:link="rId1"/>
          </p:nvPr>
        </p:nvPicPr>
        <p:blipFill>
          <a:blip r:embed="rId4"/>
          <a:stretch>
            <a:fillRect/>
          </a:stretch>
        </p:blipFill>
        <p:spPr>
          <a:xfrm>
            <a:off x="1869433" y="1285964"/>
            <a:ext cx="6096000" cy="3429000"/>
          </a:xfrm>
          <a:prstGeom prst="rect">
            <a:avLst/>
          </a:prstGeom>
        </p:spPr>
      </p:pic>
    </p:spTree>
    <p:extLst>
      <p:ext uri="{BB962C8B-B14F-4D97-AF65-F5344CB8AC3E}">
        <p14:creationId xmlns:p14="http://schemas.microsoft.com/office/powerpoint/2010/main" val="38202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60437" y="185893"/>
            <a:ext cx="2821011" cy="533400"/>
            <a:chOff x="1181097" y="3903659"/>
            <a:chExt cx="1607035" cy="461665"/>
          </a:xfrm>
        </p:grpSpPr>
        <p:sp>
          <p:nvSpPr>
            <p:cNvPr id="16" name="L-Shape 15"/>
            <p:cNvSpPr/>
            <p:nvPr/>
          </p:nvSpPr>
          <p:spPr>
            <a:xfrm rot="16200000">
              <a:off x="1174170" y="4077341"/>
              <a:ext cx="128157" cy="11430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81097" y="3903659"/>
              <a:ext cx="1607035" cy="461665"/>
            </a:xfrm>
            <a:prstGeom prst="rect">
              <a:avLst/>
            </a:prstGeom>
            <a:noFill/>
          </p:spPr>
          <p:txBody>
            <a:bodyPr wrap="square" rtlCol="0">
              <a:spAutoFit/>
            </a:bodyPr>
            <a:lstStyle/>
            <a:p>
              <a:pPr algn="ctr"/>
              <a:r>
                <a:rPr lang="en-US" sz="2400" dirty="0"/>
                <a:t>Manage Risks</a:t>
              </a:r>
            </a:p>
          </p:txBody>
        </p:sp>
      </p:grpSp>
      <p:sp>
        <p:nvSpPr>
          <p:cNvPr id="3" name="TextBox 2"/>
          <p:cNvSpPr txBox="1"/>
          <p:nvPr/>
        </p:nvSpPr>
        <p:spPr>
          <a:xfrm>
            <a:off x="1660437" y="1600200"/>
            <a:ext cx="6987736" cy="3447098"/>
          </a:xfrm>
          <a:prstGeom prst="rect">
            <a:avLst/>
          </a:prstGeom>
          <a:noFill/>
        </p:spPr>
        <p:txBody>
          <a:bodyPr wrap="square" rtlCol="0">
            <a:spAutoFit/>
          </a:bodyPr>
          <a:lstStyle/>
          <a:p>
            <a:pPr marL="285750" indent="-285750" algn="just">
              <a:buClr>
                <a:srgbClr val="C20EB9"/>
              </a:buClr>
              <a:buSzPct val="115000"/>
              <a:buFont typeface="Arial" panose="020B0604020202020204" pitchFamily="34" charset="0"/>
              <a:buChar char="•"/>
            </a:pPr>
            <a:r>
              <a:rPr lang="en-US" dirty="0">
                <a:solidFill>
                  <a:prstClr val="black"/>
                </a:solidFill>
              </a:rPr>
              <a:t>Why should you be concerned about fraud?</a:t>
            </a:r>
          </a:p>
          <a:p>
            <a:pPr marL="285750" indent="-285750" algn="just">
              <a:buClr>
                <a:srgbClr val="C20EB9"/>
              </a:buClr>
              <a:buSzPct val="115000"/>
              <a:buFont typeface="Arial" panose="020B0604020202020204" pitchFamily="34" charset="0"/>
              <a:buChar char="•"/>
            </a:pPr>
            <a:endParaRPr lang="en-US"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Online fraud is rising and so is the size of the damage</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Chips in credit cards have limited unlawful use but this switched the location of crimes to the internet</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If a thief steals your identity and begins racking up debt, it could take months, or years, to reverse the damage – better to protect yourself from it happening in the first place</a:t>
            </a:r>
          </a:p>
          <a:p>
            <a:pPr marL="742950" lvl="1" indent="-285750" algn="just">
              <a:buClr>
                <a:srgbClr val="C20EB9"/>
              </a:buClr>
              <a:buSzPct val="115000"/>
              <a:buFont typeface="Arial" panose="020B0604020202020204" pitchFamily="34" charset="0"/>
              <a:buChar char="•"/>
            </a:pPr>
            <a:endParaRPr lang="en-US"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pic>
        <p:nvPicPr>
          <p:cNvPr id="2" name="fraud field">
            <a:hlinkClick r:id="" action="ppaction://media"/>
            <a:extLst>
              <a:ext uri="{FF2B5EF4-FFF2-40B4-BE49-F238E27FC236}">
                <a16:creationId xmlns:a16="http://schemas.microsoft.com/office/drawing/2014/main" id="{D69F81EA-09A2-4D0E-AE27-2B8B53DDA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4612323"/>
            <a:ext cx="406400" cy="406400"/>
          </a:xfrm>
          <a:prstGeom prst="rect">
            <a:avLst/>
          </a:prstGeom>
        </p:spPr>
      </p:pic>
    </p:spTree>
    <p:extLst>
      <p:ext uri="{BB962C8B-B14F-4D97-AF65-F5344CB8AC3E}">
        <p14:creationId xmlns:p14="http://schemas.microsoft.com/office/powerpoint/2010/main" val="27099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60437" y="225215"/>
            <a:ext cx="2821011" cy="533400"/>
            <a:chOff x="1181097" y="3937693"/>
            <a:chExt cx="1607035" cy="461665"/>
          </a:xfrm>
        </p:grpSpPr>
        <p:sp>
          <p:nvSpPr>
            <p:cNvPr id="16" name="L-Shape 15"/>
            <p:cNvSpPr/>
            <p:nvPr/>
          </p:nvSpPr>
          <p:spPr>
            <a:xfrm rot="16200000">
              <a:off x="1174170" y="4077341"/>
              <a:ext cx="128157" cy="11430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81097" y="3937693"/>
              <a:ext cx="1607035" cy="461665"/>
            </a:xfrm>
            <a:prstGeom prst="rect">
              <a:avLst/>
            </a:prstGeom>
            <a:noFill/>
          </p:spPr>
          <p:txBody>
            <a:bodyPr wrap="square" rtlCol="0">
              <a:spAutoFit/>
            </a:bodyPr>
            <a:lstStyle/>
            <a:p>
              <a:pPr algn="ctr"/>
              <a:r>
                <a:rPr lang="en-US" sz="2400" dirty="0"/>
                <a:t>Manage Risks</a:t>
              </a:r>
            </a:p>
          </p:txBody>
        </p:sp>
      </p:grpSp>
      <p:sp>
        <p:nvSpPr>
          <p:cNvPr id="3" name="TextBox 2"/>
          <p:cNvSpPr txBox="1"/>
          <p:nvPr/>
        </p:nvSpPr>
        <p:spPr>
          <a:xfrm>
            <a:off x="1760761" y="1447800"/>
            <a:ext cx="6987736" cy="4185761"/>
          </a:xfrm>
          <a:prstGeom prst="rect">
            <a:avLst/>
          </a:prstGeom>
          <a:noFill/>
        </p:spPr>
        <p:txBody>
          <a:bodyPr wrap="square" rtlCol="0">
            <a:spAutoFit/>
          </a:bodyPr>
          <a:lstStyle/>
          <a:p>
            <a:pPr marL="742950" lvl="1" indent="-285750" algn="just">
              <a:buClr>
                <a:srgbClr val="C20EB9"/>
              </a:buClr>
              <a:buSzPct val="115000"/>
              <a:buFont typeface="Arial" panose="020B0604020202020204" pitchFamily="34" charset="0"/>
              <a:buChar char="•"/>
            </a:pPr>
            <a:endParaRPr lang="en-US" dirty="0">
              <a:solidFill>
                <a:prstClr val="black"/>
              </a:solidFill>
            </a:endParaRPr>
          </a:p>
          <a:p>
            <a:pPr marL="285750" indent="-285750" algn="just">
              <a:buClr>
                <a:srgbClr val="C20EB9"/>
              </a:buClr>
              <a:buSzPct val="115000"/>
              <a:buFont typeface="Arial" panose="020B0604020202020204" pitchFamily="34" charset="0"/>
              <a:buChar char="•"/>
            </a:pPr>
            <a:r>
              <a:rPr lang="en-US" dirty="0">
                <a:solidFill>
                  <a:prstClr val="black"/>
                </a:solidFill>
              </a:rPr>
              <a:t>You expose yourself to fraud every time you:</a:t>
            </a:r>
          </a:p>
          <a:p>
            <a:pPr marL="285750" indent="-285750" algn="just">
              <a:buClr>
                <a:srgbClr val="C20EB9"/>
              </a:buClr>
              <a:buSzPct val="115000"/>
              <a:buFont typeface="Arial" panose="020B0604020202020204" pitchFamily="34" charset="0"/>
              <a:buChar char="•"/>
            </a:pPr>
            <a:endParaRPr lang="en-US"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Give out your Social Security number</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Fail to check your bank account on a regular basis</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Enter payment information on unverified websites</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Click on links in an email from someone you don’t know</a:t>
            </a:r>
          </a:p>
          <a:p>
            <a:pPr marL="742950" lvl="1"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r>
              <a:rPr lang="en-US" sz="1600" dirty="0">
                <a:solidFill>
                  <a:prstClr val="black"/>
                </a:solidFill>
              </a:rPr>
              <a:t>Fail to freeze and monitor your credit reports</a:t>
            </a:r>
          </a:p>
          <a:p>
            <a:pPr marL="1200150" lvl="2" indent="-285750" algn="just">
              <a:buClr>
                <a:srgbClr val="C20EB9"/>
              </a:buClr>
              <a:buSzPct val="115000"/>
              <a:buFont typeface="Arial" panose="020B0604020202020204" pitchFamily="34" charset="0"/>
              <a:buChar char="•"/>
            </a:pPr>
            <a:r>
              <a:rPr lang="en-US" sz="1600" dirty="0">
                <a:solidFill>
                  <a:prstClr val="black"/>
                </a:solidFill>
                <a:hlinkClick r:id="rId2"/>
              </a:rPr>
              <a:t>http://clark.com/personal-finance-credit/credit-freeze-and-thaw-guide/</a:t>
            </a: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268506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60437" y="185893"/>
            <a:ext cx="2821011" cy="533400"/>
            <a:chOff x="1181097" y="3903659"/>
            <a:chExt cx="1607035" cy="461665"/>
          </a:xfrm>
        </p:grpSpPr>
        <p:sp>
          <p:nvSpPr>
            <p:cNvPr id="16" name="L-Shape 15"/>
            <p:cNvSpPr/>
            <p:nvPr/>
          </p:nvSpPr>
          <p:spPr>
            <a:xfrm rot="16200000">
              <a:off x="1174170" y="4077341"/>
              <a:ext cx="128157" cy="11430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81097" y="3903659"/>
              <a:ext cx="1607035" cy="461665"/>
            </a:xfrm>
            <a:prstGeom prst="rect">
              <a:avLst/>
            </a:prstGeom>
            <a:noFill/>
          </p:spPr>
          <p:txBody>
            <a:bodyPr wrap="square" rtlCol="0">
              <a:spAutoFit/>
            </a:bodyPr>
            <a:lstStyle/>
            <a:p>
              <a:pPr algn="ctr"/>
              <a:r>
                <a:rPr lang="en-US" sz="2400" dirty="0"/>
                <a:t>Manage Risks</a:t>
              </a:r>
            </a:p>
          </p:txBody>
        </p:sp>
      </p:grpSp>
      <p:pic>
        <p:nvPicPr>
          <p:cNvPr id="2" name="Picture 1"/>
          <p:cNvPicPr>
            <a:picLocks noChangeAspect="1"/>
          </p:cNvPicPr>
          <p:nvPr/>
        </p:nvPicPr>
        <p:blipFill>
          <a:blip r:embed="rId2"/>
          <a:stretch>
            <a:fillRect/>
          </a:stretch>
        </p:blipFill>
        <p:spPr>
          <a:xfrm>
            <a:off x="5105400" y="914400"/>
            <a:ext cx="3352800" cy="2227774"/>
          </a:xfrm>
          <a:prstGeom prst="rect">
            <a:avLst/>
          </a:prstGeom>
        </p:spPr>
      </p:pic>
      <p:sp>
        <p:nvSpPr>
          <p:cNvPr id="4" name="Rectangle 3"/>
          <p:cNvSpPr/>
          <p:nvPr/>
        </p:nvSpPr>
        <p:spPr>
          <a:xfrm>
            <a:off x="1447801" y="911958"/>
            <a:ext cx="3505200" cy="2708434"/>
          </a:xfrm>
          <a:prstGeom prst="rect">
            <a:avLst/>
          </a:prstGeom>
        </p:spPr>
        <p:txBody>
          <a:bodyPr wrap="square">
            <a:spAutoFit/>
          </a:bodyPr>
          <a:lstStyle/>
          <a:p>
            <a:r>
              <a:rPr lang="en-US" sz="1600" dirty="0">
                <a:solidFill>
                  <a:srgbClr val="333E48"/>
                </a:solidFill>
                <a:latin typeface="Open Sans" charset="0"/>
              </a:rPr>
              <a:t>May to July 2017, </a:t>
            </a:r>
            <a:r>
              <a:rPr lang="en-US" sz="2400" b="1" dirty="0">
                <a:solidFill>
                  <a:srgbClr val="333E48"/>
                </a:solidFill>
                <a:latin typeface="Open Sans" charset="0"/>
              </a:rPr>
              <a:t>143 million </a:t>
            </a:r>
            <a:r>
              <a:rPr lang="en-US" sz="1600" dirty="0">
                <a:solidFill>
                  <a:srgbClr val="333E48"/>
                </a:solidFill>
                <a:latin typeface="Open Sans" charset="0"/>
              </a:rPr>
              <a:t>American consumers whose sensitive personal information was exposed in a data breach at Equifax, one of the nation’s three major credit reporting agencies.</a:t>
            </a:r>
          </a:p>
          <a:p>
            <a:pPr marL="342900" indent="-342900">
              <a:buFont typeface="Wingdings" charset="2"/>
              <a:buChar char="Ø"/>
            </a:pPr>
            <a:endParaRPr lang="en-US" dirty="0">
              <a:solidFill>
                <a:srgbClr val="000000"/>
              </a:solidFill>
              <a:latin typeface="Arial" charset="0"/>
            </a:endParaRPr>
          </a:p>
          <a:p>
            <a:br>
              <a:rPr lang="en-US" sz="2400" dirty="0"/>
            </a:br>
            <a:endParaRPr lang="en-US" sz="2400" dirty="0"/>
          </a:p>
        </p:txBody>
      </p:sp>
      <p:sp>
        <p:nvSpPr>
          <p:cNvPr id="7" name="Rectangle 6"/>
          <p:cNvSpPr/>
          <p:nvPr/>
        </p:nvSpPr>
        <p:spPr>
          <a:xfrm>
            <a:off x="1439838" y="3438619"/>
            <a:ext cx="7323161" cy="2831544"/>
          </a:xfrm>
          <a:prstGeom prst="rect">
            <a:avLst/>
          </a:prstGeom>
        </p:spPr>
        <p:txBody>
          <a:bodyPr wrap="square">
            <a:spAutoFit/>
          </a:bodyPr>
          <a:lstStyle/>
          <a:p>
            <a:pPr algn="ctr"/>
            <a:r>
              <a:rPr lang="en-US" b="1" dirty="0">
                <a:solidFill>
                  <a:srgbClr val="333E48"/>
                </a:solidFill>
                <a:latin typeface="Open Sans" charset="0"/>
              </a:rPr>
              <a:t>What Can I Do?</a:t>
            </a:r>
          </a:p>
          <a:p>
            <a:pPr marL="285750" indent="-285750">
              <a:buFont typeface="Wingdings" charset="2"/>
              <a:buChar char="Ø"/>
            </a:pPr>
            <a:r>
              <a:rPr lang="en-US" sz="1600" b="1" dirty="0">
                <a:solidFill>
                  <a:srgbClr val="333E48"/>
                </a:solidFill>
                <a:latin typeface="Open Sans" charset="0"/>
              </a:rPr>
              <a:t>You can get free copies of your credit report</a:t>
            </a:r>
            <a:r>
              <a:rPr lang="en-US" sz="1600" dirty="0">
                <a:solidFill>
                  <a:srgbClr val="333E48"/>
                </a:solidFill>
                <a:latin typeface="Open Sans" charset="0"/>
              </a:rPr>
              <a:t> from the three major credit bureaus at </a:t>
            </a:r>
            <a:r>
              <a:rPr lang="en-US" sz="1600" u="sng" dirty="0">
                <a:solidFill>
                  <a:srgbClr val="E70033"/>
                </a:solidFill>
                <a:latin typeface="Open Sans" charset="0"/>
                <a:hlinkClick r:id="rId3"/>
              </a:rPr>
              <a:t>www.annualcreditreport.com</a:t>
            </a:r>
            <a:r>
              <a:rPr lang="en-US" sz="1600" dirty="0">
                <a:solidFill>
                  <a:srgbClr val="333E48"/>
                </a:solidFill>
                <a:latin typeface="Open Sans" charset="0"/>
              </a:rPr>
              <a:t>. Review your credit reports carefully, and make sure your personal information and accounts are correct.</a:t>
            </a:r>
          </a:p>
          <a:p>
            <a:pPr marL="285750" indent="-285750">
              <a:buFont typeface="Wingdings" charset="2"/>
              <a:buChar char="Ø"/>
            </a:pPr>
            <a:r>
              <a:rPr lang="en-US" sz="1600" b="1" dirty="0">
                <a:solidFill>
                  <a:srgbClr val="333E48"/>
                </a:solidFill>
                <a:latin typeface="Open Sans" charset="0"/>
              </a:rPr>
              <a:t>Consider placing a security freeze or lock on your credit report.</a:t>
            </a:r>
            <a:r>
              <a:rPr lang="en-US" sz="1600" dirty="0">
                <a:solidFill>
                  <a:srgbClr val="333E48"/>
                </a:solidFill>
                <a:latin typeface="Open Sans" charset="0"/>
              </a:rPr>
              <a:t> You can place a security freeze on your credit reports with the three major credit bureaus, </a:t>
            </a:r>
            <a:r>
              <a:rPr lang="en-US" sz="1600" u="sng" dirty="0">
                <a:solidFill>
                  <a:srgbClr val="E70033"/>
                </a:solidFill>
                <a:latin typeface="Open Sans" charset="0"/>
                <a:hlinkClick r:id="rId4"/>
              </a:rPr>
              <a:t>Equifax</a:t>
            </a:r>
            <a:r>
              <a:rPr lang="en-US" sz="1600" dirty="0">
                <a:solidFill>
                  <a:srgbClr val="333E48"/>
                </a:solidFill>
                <a:latin typeface="Open Sans" charset="0"/>
              </a:rPr>
              <a:t>, </a:t>
            </a:r>
            <a:r>
              <a:rPr lang="en-US" sz="1600" u="sng" dirty="0">
                <a:solidFill>
                  <a:srgbClr val="E70033"/>
                </a:solidFill>
                <a:latin typeface="Open Sans" charset="0"/>
                <a:hlinkClick r:id="rId5"/>
              </a:rPr>
              <a:t>Experian</a:t>
            </a:r>
            <a:r>
              <a:rPr lang="en-US" sz="1600" dirty="0">
                <a:solidFill>
                  <a:srgbClr val="333E48"/>
                </a:solidFill>
                <a:latin typeface="Open Sans" charset="0"/>
              </a:rPr>
              <a:t>, and </a:t>
            </a:r>
            <a:r>
              <a:rPr lang="en-US" sz="1600" u="sng" dirty="0">
                <a:solidFill>
                  <a:srgbClr val="E70033"/>
                </a:solidFill>
                <a:latin typeface="Open Sans" charset="0"/>
                <a:hlinkClick r:id="rId6"/>
              </a:rPr>
              <a:t>TransUnion</a:t>
            </a:r>
            <a:r>
              <a:rPr lang="en-US" sz="1600" dirty="0">
                <a:solidFill>
                  <a:srgbClr val="333E48"/>
                </a:solidFill>
                <a:latin typeface="Open Sans" charset="0"/>
              </a:rPr>
              <a:t>. </a:t>
            </a:r>
          </a:p>
          <a:p>
            <a:pPr marL="285750" indent="-285750">
              <a:buFont typeface="Wingdings" charset="2"/>
              <a:buChar char="Ø"/>
            </a:pPr>
            <a:r>
              <a:rPr lang="en-US" sz="1600" b="1" dirty="0">
                <a:solidFill>
                  <a:srgbClr val="333E48"/>
                </a:solidFill>
                <a:latin typeface="Open Sans" charset="0"/>
              </a:rPr>
              <a:t>You can place a fraud alert on your credit reports</a:t>
            </a:r>
            <a:r>
              <a:rPr lang="en-US" sz="1600" dirty="0">
                <a:solidFill>
                  <a:srgbClr val="333E48"/>
                </a:solidFill>
                <a:latin typeface="Open Sans" charset="0"/>
              </a:rPr>
              <a:t> with the three major credit bureaus. To place a fraud alert on your Equifax credit report, visit their </a:t>
            </a:r>
            <a:r>
              <a:rPr lang="en-US" sz="1600" u="sng" dirty="0">
                <a:solidFill>
                  <a:srgbClr val="E70033"/>
                </a:solidFill>
                <a:latin typeface="Open Sans" charset="0"/>
                <a:hlinkClick r:id="rId7"/>
              </a:rPr>
              <a:t>Fraud Alert</a:t>
            </a:r>
            <a:r>
              <a:rPr lang="en-US" sz="1600" dirty="0">
                <a:solidFill>
                  <a:srgbClr val="333E48"/>
                </a:solidFill>
                <a:latin typeface="Open Sans" charset="0"/>
              </a:rPr>
              <a:t> page. They will automatically contact the other two credit bureaus.</a:t>
            </a:r>
            <a:endParaRPr lang="en-US" sz="1600" b="0" i="0" dirty="0">
              <a:solidFill>
                <a:srgbClr val="333E48"/>
              </a:solidFill>
              <a:effectLst/>
              <a:latin typeface="Open Sans" charset="0"/>
            </a:endParaRPr>
          </a:p>
        </p:txBody>
      </p:sp>
    </p:spTree>
    <p:extLst>
      <p:ext uri="{BB962C8B-B14F-4D97-AF65-F5344CB8AC3E}">
        <p14:creationId xmlns:p14="http://schemas.microsoft.com/office/powerpoint/2010/main" val="2655332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16468"/>
            <a:ext cx="4685028" cy="369332"/>
            <a:chOff x="1719072" y="303784"/>
            <a:chExt cx="4685028" cy="369332"/>
          </a:xfrm>
        </p:grpSpPr>
        <p:sp>
          <p:nvSpPr>
            <p:cNvPr id="11" name="TextBox 10"/>
            <p:cNvSpPr txBox="1"/>
            <p:nvPr/>
          </p:nvSpPr>
          <p:spPr>
            <a:xfrm>
              <a:off x="2209800" y="3037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Subtitle 2"/>
          <p:cNvSpPr txBox="1">
            <a:spLocks/>
          </p:cNvSpPr>
          <p:nvPr/>
        </p:nvSpPr>
        <p:spPr>
          <a:xfrm>
            <a:off x="1719072" y="1447800"/>
            <a:ext cx="7027166"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1600" dirty="0">
                <a:solidFill>
                  <a:prstClr val="black"/>
                </a:solidFill>
              </a:rPr>
              <a:t>Emergency Fund:  </a:t>
            </a:r>
            <a:r>
              <a:rPr lang="en-US" sz="1600" b="1" dirty="0">
                <a:solidFill>
                  <a:prstClr val="black"/>
                </a:solidFill>
              </a:rPr>
              <a:t>What is it?</a:t>
            </a:r>
          </a:p>
          <a:p>
            <a:pPr algn="just">
              <a:buClr>
                <a:srgbClr val="C20EB9"/>
              </a:buClr>
              <a:buSzPct val="115000"/>
            </a:pPr>
            <a:endParaRPr lang="en-US" sz="1600" b="1"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Money set aside for use in the event of a personal financial dilemma, such as: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1200150" lvl="2" indent="-285750" algn="just">
              <a:buClr>
                <a:srgbClr val="C20EB9"/>
              </a:buClr>
              <a:buSzPct val="115000"/>
              <a:buFont typeface="Wingdings" panose="05000000000000000000" pitchFamily="2" charset="2"/>
              <a:buChar char="§"/>
            </a:pPr>
            <a:r>
              <a:rPr lang="en-US" sz="1600" dirty="0">
                <a:solidFill>
                  <a:prstClr val="black"/>
                </a:solidFill>
              </a:rPr>
              <a:t>Job loss</a:t>
            </a:r>
          </a:p>
          <a:p>
            <a:pPr marL="1200150" lvl="2" indent="-285750" algn="just">
              <a:buClr>
                <a:srgbClr val="C20EB9"/>
              </a:buClr>
              <a:buSzPct val="115000"/>
              <a:buFont typeface="Wingdings" panose="05000000000000000000" pitchFamily="2" charset="2"/>
              <a:buChar char="§"/>
            </a:pPr>
            <a:r>
              <a:rPr lang="en-US" sz="1600" dirty="0">
                <a:solidFill>
                  <a:prstClr val="black"/>
                </a:solidFill>
              </a:rPr>
              <a:t>Car repair</a:t>
            </a:r>
          </a:p>
          <a:p>
            <a:pPr marL="1200150" lvl="2" indent="-285750" algn="just">
              <a:buClr>
                <a:srgbClr val="C20EB9"/>
              </a:buClr>
              <a:buSzPct val="115000"/>
              <a:buFont typeface="Wingdings" panose="05000000000000000000" pitchFamily="2" charset="2"/>
              <a:buChar char="§"/>
            </a:pPr>
            <a:r>
              <a:rPr lang="en-US" sz="1600" dirty="0">
                <a:solidFill>
                  <a:prstClr val="black"/>
                </a:solidFill>
              </a:rPr>
              <a:t>Medical emergency (#1 cause of bankruptcy)</a:t>
            </a:r>
          </a:p>
          <a:p>
            <a:pPr marL="1200150" lvl="2" indent="-285750" algn="just">
              <a:buClr>
                <a:srgbClr val="C20EB9"/>
              </a:buClr>
              <a:buSzPct val="115000"/>
              <a:buFont typeface="Wingdings" panose="05000000000000000000" pitchFamily="2" charset="2"/>
              <a:buChar char="§"/>
            </a:pPr>
            <a:r>
              <a:rPr lang="en-US" sz="1600" dirty="0">
                <a:solidFill>
                  <a:prstClr val="black"/>
                </a:solidFill>
              </a:rPr>
              <a:t>Home repairs</a:t>
            </a:r>
          </a:p>
          <a:p>
            <a:pPr marL="1200150" lvl="2" indent="-285750" algn="just">
              <a:buClr>
                <a:srgbClr val="C20EB9"/>
              </a:buClr>
              <a:buSzPct val="115000"/>
              <a:buFont typeface="Wingdings" panose="05000000000000000000" pitchFamily="2" charset="2"/>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Currently 45% of the population don’t have $400 for an emergency and 60% don’t have $1000</a:t>
            </a:r>
          </a:p>
          <a:p>
            <a:pPr lvl="1" algn="just">
              <a:buClr>
                <a:srgbClr val="C20EB9"/>
              </a:buClr>
              <a:buSzPct val="115000"/>
            </a:pPr>
            <a:endParaRPr lang="en-US" sz="1600" dirty="0">
              <a:solidFill>
                <a:prstClr val="black"/>
              </a:solidFill>
            </a:endParaRPr>
          </a:p>
        </p:txBody>
      </p:sp>
      <p:pic>
        <p:nvPicPr>
          <p:cNvPr id="6" name="emg. fund">
            <a:hlinkClick r:id="" action="ppaction://media"/>
            <a:extLst>
              <a:ext uri="{FF2B5EF4-FFF2-40B4-BE49-F238E27FC236}">
                <a16:creationId xmlns:a16="http://schemas.microsoft.com/office/drawing/2014/main" id="{D906D052-5A63-4C5F-963B-202401E454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4400" y="5029200"/>
            <a:ext cx="406400" cy="406400"/>
          </a:xfrm>
          <a:prstGeom prst="rect">
            <a:avLst/>
          </a:prstGeom>
        </p:spPr>
      </p:pic>
    </p:spTree>
    <p:extLst>
      <p:ext uri="{BB962C8B-B14F-4D97-AF65-F5344CB8AC3E}">
        <p14:creationId xmlns:p14="http://schemas.microsoft.com/office/powerpoint/2010/main" val="9670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3755" y="5499527"/>
            <a:ext cx="5567530" cy="646331"/>
          </a:xfrm>
          <a:prstGeom prst="rect">
            <a:avLst/>
          </a:prstGeom>
          <a:noFill/>
        </p:spPr>
        <p:txBody>
          <a:bodyPr wrap="square" rtlCol="0">
            <a:spAutoFit/>
          </a:bodyPr>
          <a:lstStyle/>
          <a:p>
            <a:pPr algn="just">
              <a:buClr>
                <a:srgbClr val="C20EB9"/>
              </a:buClr>
              <a:buSzPct val="115000"/>
            </a:pPr>
            <a:r>
              <a:rPr lang="en-US" dirty="0">
                <a:solidFill>
                  <a:prstClr val="black"/>
                </a:solidFill>
              </a:rPr>
              <a:t>Play :37 through 2:45 for details on why an emergency fund is important and how to set it up</a:t>
            </a:r>
          </a:p>
        </p:txBody>
      </p:sp>
      <p:grpSp>
        <p:nvGrpSpPr>
          <p:cNvPr id="8" name="Group 7"/>
          <p:cNvGrpSpPr/>
          <p:nvPr/>
        </p:nvGrpSpPr>
        <p:grpSpPr>
          <a:xfrm>
            <a:off x="1573473" y="304800"/>
            <a:ext cx="5997054" cy="830997"/>
            <a:chOff x="4912941" y="3989260"/>
            <a:chExt cx="4381010" cy="713270"/>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12941" y="3989260"/>
              <a:ext cx="4381010" cy="713270"/>
            </a:xfrm>
            <a:prstGeom prst="rect">
              <a:avLst/>
            </a:prstGeom>
            <a:noFill/>
          </p:spPr>
          <p:txBody>
            <a:bodyPr wrap="square" rtlCol="0">
              <a:spAutoFit/>
            </a:bodyPr>
            <a:lstStyle/>
            <a:p>
              <a:pPr algn="ctr"/>
              <a:r>
                <a:rPr lang="en-US" sz="2400" dirty="0"/>
                <a:t>Manage Risk – Emergency Fund</a:t>
              </a:r>
            </a:p>
            <a:p>
              <a:pPr algn="ctr"/>
              <a:endParaRPr lang="en-US" sz="2400" dirty="0"/>
            </a:p>
          </p:txBody>
        </p:sp>
      </p:grpSp>
      <p:pic>
        <p:nvPicPr>
          <p:cNvPr id="2" name="Online Media 1" title="Emergency Fund (Manage Risk)">
            <a:hlinkClick r:id="" action="ppaction://media"/>
            <a:extLst>
              <a:ext uri="{FF2B5EF4-FFF2-40B4-BE49-F238E27FC236}">
                <a16:creationId xmlns:a16="http://schemas.microsoft.com/office/drawing/2014/main" id="{A7BA411F-04DA-4035-88DB-97453473DA36}"/>
              </a:ext>
            </a:extLst>
          </p:cNvPr>
          <p:cNvPicPr>
            <a:picLocks noRot="1" noChangeAspect="1"/>
          </p:cNvPicPr>
          <p:nvPr>
            <a:videoFile r:link="rId1"/>
          </p:nvPr>
        </p:nvPicPr>
        <p:blipFill>
          <a:blip r:embed="rId4"/>
          <a:stretch>
            <a:fillRect/>
          </a:stretch>
        </p:blipFill>
        <p:spPr>
          <a:xfrm>
            <a:off x="1878958" y="1358473"/>
            <a:ext cx="6096000" cy="3429000"/>
          </a:xfrm>
          <a:prstGeom prst="rect">
            <a:avLst/>
          </a:prstGeom>
        </p:spPr>
      </p:pic>
    </p:spTree>
    <p:extLst>
      <p:ext uri="{BB962C8B-B14F-4D97-AF65-F5344CB8AC3E}">
        <p14:creationId xmlns:p14="http://schemas.microsoft.com/office/powerpoint/2010/main" val="24695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Subtitle 2"/>
          <p:cNvSpPr txBox="1">
            <a:spLocks/>
          </p:cNvSpPr>
          <p:nvPr/>
        </p:nvSpPr>
        <p:spPr>
          <a:xfrm>
            <a:off x="1828800" y="1524000"/>
            <a:ext cx="7027166"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just">
              <a:buClr>
                <a:srgbClr val="C20EB9"/>
              </a:buClr>
              <a:buSzPct val="115000"/>
            </a:pPr>
            <a:endParaRPr lang="en-US" sz="1600" dirty="0">
              <a:solidFill>
                <a:prstClr val="black"/>
              </a:solidFill>
            </a:endParaRPr>
          </a:p>
          <a:p>
            <a:pPr algn="just">
              <a:buClr>
                <a:srgbClr val="C20EB9"/>
              </a:buClr>
              <a:buSzPct val="115000"/>
            </a:pPr>
            <a:r>
              <a:rPr lang="en-US" sz="1600" dirty="0">
                <a:solidFill>
                  <a:prstClr val="black"/>
                </a:solidFill>
              </a:rPr>
              <a:t>Emergency Fund:  </a:t>
            </a:r>
            <a:r>
              <a:rPr lang="en-US" sz="1600" b="1" dirty="0">
                <a:solidFill>
                  <a:prstClr val="black"/>
                </a:solidFill>
              </a:rPr>
              <a:t>Why do you need it? Among, may other reasons:</a:t>
            </a:r>
          </a:p>
          <a:p>
            <a:pPr algn="just">
              <a:buClr>
                <a:srgbClr val="C20EB9"/>
              </a:buClr>
              <a:buSzPct val="115000"/>
            </a:pPr>
            <a:endParaRPr lang="en-US" sz="1600" b="1"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Provides flexibility in job search, so you don’t have to take the first opportunity that arises, which can have a huge impact on your future earnings power and future financial</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Unexpected health expenses are number one cause of bankruptcies!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Provides contentment and peace of mind (decreases stress levels)</a:t>
            </a:r>
          </a:p>
        </p:txBody>
      </p:sp>
    </p:spTree>
    <p:extLst>
      <p:ext uri="{BB962C8B-B14F-4D97-AF65-F5344CB8AC3E}">
        <p14:creationId xmlns:p14="http://schemas.microsoft.com/office/powerpoint/2010/main" val="160230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524000" y="1447800"/>
          <a:ext cx="7162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4"/>
          <p:cNvGrpSpPr/>
          <p:nvPr/>
        </p:nvGrpSpPr>
        <p:grpSpPr>
          <a:xfrm>
            <a:off x="118732" y="238383"/>
            <a:ext cx="5997054" cy="461665"/>
            <a:chOff x="3850214" y="3932252"/>
            <a:chExt cx="4381010" cy="396261"/>
          </a:xfrm>
        </p:grpSpPr>
        <p:sp>
          <p:nvSpPr>
            <p:cNvPr id="16" name="L-Shape 1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50214" y="3932252"/>
              <a:ext cx="4381010" cy="396261"/>
            </a:xfrm>
            <a:prstGeom prst="rect">
              <a:avLst/>
            </a:prstGeom>
            <a:noFill/>
          </p:spPr>
          <p:txBody>
            <a:bodyPr wrap="square" rtlCol="0">
              <a:spAutoFit/>
            </a:bodyPr>
            <a:lstStyle/>
            <a:p>
              <a:pPr algn="ctr"/>
              <a:r>
                <a:rPr lang="en-US" sz="2400" dirty="0"/>
                <a:t>Live with Less</a:t>
              </a:r>
            </a:p>
          </p:txBody>
        </p:sp>
      </p:grpSp>
      <p:pic>
        <p:nvPicPr>
          <p:cNvPr id="2" name="live simply">
            <a:hlinkClick r:id="" action="ppaction://media"/>
            <a:extLst>
              <a:ext uri="{FF2B5EF4-FFF2-40B4-BE49-F238E27FC236}">
                <a16:creationId xmlns:a16="http://schemas.microsoft.com/office/drawing/2014/main" id="{FD0484BC-55EF-4724-B20D-365C0E242B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67300" y="5105400"/>
            <a:ext cx="406400" cy="406400"/>
          </a:xfrm>
          <a:prstGeom prst="rect">
            <a:avLst/>
          </a:prstGeom>
        </p:spPr>
      </p:pic>
    </p:spTree>
    <p:extLst>
      <p:ext uri="{BB962C8B-B14F-4D97-AF65-F5344CB8AC3E}">
        <p14:creationId xmlns:p14="http://schemas.microsoft.com/office/powerpoint/2010/main" val="33950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Subtitle 2"/>
          <p:cNvSpPr txBox="1">
            <a:spLocks/>
          </p:cNvSpPr>
          <p:nvPr/>
        </p:nvSpPr>
        <p:spPr>
          <a:xfrm>
            <a:off x="1524000" y="1143000"/>
            <a:ext cx="7027166" cy="3733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endParaRPr lang="en-US" sz="1600" dirty="0">
              <a:solidFill>
                <a:prstClr val="black"/>
              </a:solidFill>
            </a:endParaRPr>
          </a:p>
          <a:p>
            <a:pPr marL="1200150" lvl="2" indent="-285750" algn="just">
              <a:buClr>
                <a:srgbClr val="C20EB9"/>
              </a:buClr>
              <a:buSzPct val="115000"/>
              <a:buFont typeface="Century Schoolbook" panose="02040604050505020304" pitchFamily="18" charset="0"/>
              <a:buChar char="–"/>
            </a:pPr>
            <a:endParaRPr lang="en-US" sz="1600" dirty="0">
              <a:solidFill>
                <a:prstClr val="black"/>
              </a:solidFill>
            </a:endParaRPr>
          </a:p>
        </p:txBody>
      </p:sp>
      <p:sp>
        <p:nvSpPr>
          <p:cNvPr id="7" name="Subtitle 2"/>
          <p:cNvSpPr txBox="1">
            <a:spLocks/>
          </p:cNvSpPr>
          <p:nvPr/>
        </p:nvSpPr>
        <p:spPr>
          <a:xfrm>
            <a:off x="1719072" y="3740976"/>
            <a:ext cx="7147940" cy="2590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2000" b="1" dirty="0">
                <a:solidFill>
                  <a:prstClr val="black"/>
                </a:solidFill>
              </a:rPr>
              <a:t>Summary</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800" dirty="0">
                <a:solidFill>
                  <a:prstClr val="black"/>
                </a:solidFill>
              </a:rPr>
              <a:t>You will be far better prepared for those unexpected life events when you have an emergency fund to fall back on.</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800" dirty="0">
                <a:solidFill>
                  <a:prstClr val="black"/>
                </a:solidFill>
              </a:rPr>
              <a:t>Set it up at another online bank and forget about it</a:t>
            </a:r>
          </a:p>
          <a:p>
            <a:pPr marL="742950" lvl="2" indent="-285750" algn="just">
              <a:buClr>
                <a:srgbClr val="C20EB9"/>
              </a:buClr>
              <a:buSzPct val="115000"/>
              <a:buFont typeface="Century Schoolbook" panose="02040604050505020304" pitchFamily="18" charset="0"/>
              <a:buChar char="–"/>
            </a:pPr>
            <a:endParaRPr lang="en-US" sz="18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800" dirty="0">
                <a:solidFill>
                  <a:prstClr val="black"/>
                </a:solidFill>
              </a:rPr>
              <a:t>Any money is better than none!(GET STARTED)</a:t>
            </a:r>
          </a:p>
          <a:p>
            <a:pPr marL="457200" lvl="2" algn="just">
              <a:buClr>
                <a:srgbClr val="C20EB9"/>
              </a:buClr>
              <a:buSzPct val="115000"/>
            </a:pPr>
            <a:endParaRPr lang="en-US" sz="1600" dirty="0">
              <a:solidFill>
                <a:prstClr val="black"/>
              </a:solidFill>
            </a:endParaRPr>
          </a:p>
        </p:txBody>
      </p:sp>
      <p:pic>
        <p:nvPicPr>
          <p:cNvPr id="1026" name="Picture 2" descr="Image result for emergency f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607" y="831024"/>
            <a:ext cx="2909952" cy="2909952"/>
          </a:xfrm>
          <a:prstGeom prst="rect">
            <a:avLst/>
          </a:prstGeom>
          <a:noFill/>
          <a:extLst>
            <a:ext uri="{909E8E84-426E-40DD-AFC4-6F175D3DCCD1}">
              <a14:hiddenFill xmlns:a14="http://schemas.microsoft.com/office/drawing/2010/main">
                <a:solidFill>
                  <a:srgbClr val="FFFFFF"/>
                </a:solidFill>
              </a14:hiddenFill>
            </a:ext>
          </a:extLst>
        </p:spPr>
      </p:pic>
      <p:pic>
        <p:nvPicPr>
          <p:cNvPr id="2" name="start small">
            <a:hlinkClick r:id="" action="ppaction://media"/>
            <a:extLst>
              <a:ext uri="{FF2B5EF4-FFF2-40B4-BE49-F238E27FC236}">
                <a16:creationId xmlns:a16="http://schemas.microsoft.com/office/drawing/2014/main" id="{8BD71F11-1F5D-489B-8754-2C8EEB556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4383" y="3830289"/>
            <a:ext cx="406400" cy="406400"/>
          </a:xfrm>
          <a:prstGeom prst="rect">
            <a:avLst/>
          </a:prstGeom>
        </p:spPr>
      </p:pic>
    </p:spTree>
    <p:extLst>
      <p:ext uri="{BB962C8B-B14F-4D97-AF65-F5344CB8AC3E}">
        <p14:creationId xmlns:p14="http://schemas.microsoft.com/office/powerpoint/2010/main" val="326338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984" y="3480465"/>
            <a:ext cx="4572000" cy="247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719072" y="327398"/>
            <a:ext cx="5178678" cy="369332"/>
            <a:chOff x="1719072" y="327398"/>
            <a:chExt cx="5178678" cy="369332"/>
          </a:xfrm>
        </p:grpSpPr>
        <p:sp>
          <p:nvSpPr>
            <p:cNvPr id="8" name="TextBox 7"/>
            <p:cNvSpPr txBox="1"/>
            <p:nvPr/>
          </p:nvSpPr>
          <p:spPr>
            <a:xfrm>
              <a:off x="2246250" y="327398"/>
              <a:ext cx="4651500" cy="369332"/>
            </a:xfrm>
            <a:prstGeom prst="rect">
              <a:avLst/>
            </a:prstGeom>
            <a:noFill/>
          </p:spPr>
          <p:txBody>
            <a:bodyPr wrap="square" lIns="0" tIns="0" rIns="0" bIns="0" rtlCol="0" anchor="ctr">
              <a:spAutoFit/>
            </a:bodyPr>
            <a:lstStyle/>
            <a:p>
              <a:r>
                <a:rPr lang="en-US" sz="2400" dirty="0">
                  <a:solidFill>
                    <a:prstClr val="black"/>
                  </a:solidFill>
                </a:rPr>
                <a:t>Manage Risk Credit and Debt</a:t>
              </a:r>
              <a:endParaRPr lang="en-US" sz="2400" dirty="0">
                <a:solidFill>
                  <a:prstClr val="white">
                    <a:lumMod val="75000"/>
                  </a:prstClr>
                </a:solidFill>
              </a:endParaRPr>
            </a:p>
          </p:txBody>
        </p:sp>
        <p:sp>
          <p:nvSpPr>
            <p:cNvPr id="9" name="L-Shape 8"/>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Subtitle 2"/>
          <p:cNvSpPr txBox="1">
            <a:spLocks/>
          </p:cNvSpPr>
          <p:nvPr/>
        </p:nvSpPr>
        <p:spPr>
          <a:xfrm>
            <a:off x="1371600" y="1085850"/>
            <a:ext cx="7027166" cy="3505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Credit Score = FICO score</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FICO does predictive analytics for three rating agencies</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Prepare data for ratings firms TransUnion, Experian and Equifax</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Scores range from 300 to 850 with higher being better!</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All aspects of financial wellbeing work together to produce good results</a:t>
            </a:r>
          </a:p>
          <a:p>
            <a:pPr marL="285750" indent="-285750" algn="just">
              <a:buClr>
                <a:srgbClr val="C20EB9"/>
              </a:buClr>
              <a:buSzPct val="115000"/>
              <a:buFont typeface="Arial" panose="020B0604020202020204" pitchFamily="34" charset="0"/>
              <a:buChar char="•"/>
            </a:pPr>
            <a:endParaRPr lang="en-US" sz="1600" dirty="0">
              <a:solidFill>
                <a:prstClr val="black"/>
              </a:solidFill>
            </a:endParaRP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pic>
        <p:nvPicPr>
          <p:cNvPr id="2" name="Your score - own it">
            <a:hlinkClick r:id="" action="ppaction://media"/>
            <a:extLst>
              <a:ext uri="{FF2B5EF4-FFF2-40B4-BE49-F238E27FC236}">
                <a16:creationId xmlns:a16="http://schemas.microsoft.com/office/drawing/2014/main" id="{A077DFA0-68E9-4C85-80F5-263651687B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784" y="6019800"/>
            <a:ext cx="406400" cy="406400"/>
          </a:xfrm>
          <a:prstGeom prst="rect">
            <a:avLst/>
          </a:prstGeom>
        </p:spPr>
      </p:pic>
    </p:spTree>
    <p:extLst>
      <p:ext uri="{BB962C8B-B14F-4D97-AF65-F5344CB8AC3E}">
        <p14:creationId xmlns:p14="http://schemas.microsoft.com/office/powerpoint/2010/main" val="35315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4876800" y="990600"/>
          <a:ext cx="3810000" cy="419100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1719072" y="329184"/>
            <a:ext cx="4986528" cy="369332"/>
            <a:chOff x="1719072" y="329184"/>
            <a:chExt cx="4986528" cy="369332"/>
          </a:xfrm>
        </p:grpSpPr>
        <p:sp>
          <p:nvSpPr>
            <p:cNvPr id="8" name="TextBox 7"/>
            <p:cNvSpPr txBox="1"/>
            <p:nvPr/>
          </p:nvSpPr>
          <p:spPr>
            <a:xfrm>
              <a:off x="2054100" y="329184"/>
              <a:ext cx="4651500" cy="369332"/>
            </a:xfrm>
            <a:prstGeom prst="rect">
              <a:avLst/>
            </a:prstGeom>
            <a:noFill/>
          </p:spPr>
          <p:txBody>
            <a:bodyPr wrap="square" lIns="0" tIns="0" rIns="0" bIns="0" rtlCol="0" anchor="ctr">
              <a:spAutoFit/>
            </a:bodyPr>
            <a:lstStyle/>
            <a:p>
              <a:r>
                <a:rPr lang="en-US" sz="2400" dirty="0">
                  <a:solidFill>
                    <a:prstClr val="black"/>
                  </a:solidFill>
                </a:rPr>
                <a:t>Manage Risk – Credit and Debt</a:t>
              </a:r>
              <a:endParaRPr lang="en-US" sz="2400" dirty="0">
                <a:solidFill>
                  <a:prstClr val="white">
                    <a:lumMod val="75000"/>
                  </a:prstClr>
                </a:solidFill>
              </a:endParaRPr>
            </a:p>
          </p:txBody>
        </p:sp>
        <p:sp>
          <p:nvSpPr>
            <p:cNvPr id="9" name="L-Shape 8"/>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Subtitle 2"/>
          <p:cNvSpPr txBox="1">
            <a:spLocks/>
          </p:cNvSpPr>
          <p:nvPr/>
        </p:nvSpPr>
        <p:spPr>
          <a:xfrm>
            <a:off x="1371600" y="1066800"/>
            <a:ext cx="3352799" cy="434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Credit Score Components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Manage your score like you do any grading system</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Attack the larger sections</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Automate payments</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Better scores leads to better rates on cars, insurance and homes!</a:t>
            </a:r>
          </a:p>
          <a:p>
            <a:pPr marL="742950" lvl="1" indent="-285750" algn="l">
              <a:buClr>
                <a:srgbClr val="C20EB9"/>
              </a:buClr>
              <a:buSzPct val="115000"/>
              <a:buFont typeface="Century Schoolbook" panose="02040604050505020304" pitchFamily="18" charset="0"/>
              <a:buChar char="–"/>
            </a:pPr>
            <a:endParaRPr lang="en-US" sz="1400" dirty="0">
              <a:solidFill>
                <a:prstClr val="black"/>
              </a:solidFill>
            </a:endParaRPr>
          </a:p>
          <a:p>
            <a:pPr marL="742950" lvl="1" indent="-285750" algn="l">
              <a:buClr>
                <a:srgbClr val="C20EB9"/>
              </a:buClr>
              <a:buSzPct val="115000"/>
              <a:buFont typeface="Century Schoolbook" panose="02040604050505020304" pitchFamily="18" charset="0"/>
              <a:buChar char="–"/>
            </a:pPr>
            <a:r>
              <a:rPr lang="en-US" sz="1400" dirty="0">
                <a:solidFill>
                  <a:prstClr val="black"/>
                </a:solidFill>
              </a:rPr>
              <a:t>Understand it is </a:t>
            </a:r>
            <a:r>
              <a:rPr lang="en-US" sz="1400" b="1" u="sng" dirty="0">
                <a:solidFill>
                  <a:prstClr val="black"/>
                </a:solidFill>
              </a:rPr>
              <a:t>your </a:t>
            </a:r>
            <a:r>
              <a:rPr lang="en-US" sz="1400" dirty="0">
                <a:solidFill>
                  <a:prstClr val="black"/>
                </a:solidFill>
              </a:rPr>
              <a:t>responsibility</a:t>
            </a:r>
          </a:p>
          <a:p>
            <a:pPr marL="285750" indent="-285750" algn="just">
              <a:buClr>
                <a:srgbClr val="C20EB9"/>
              </a:buClr>
              <a:buSzPct val="115000"/>
              <a:buFont typeface="Arial" panose="020B0604020202020204" pitchFamily="34" charset="0"/>
              <a:buChar char="•"/>
            </a:pPr>
            <a:endParaRPr lang="en-US" sz="1400" dirty="0">
              <a:solidFill>
                <a:prstClr val="black"/>
              </a:solidFill>
            </a:endParaRPr>
          </a:p>
          <a:p>
            <a:pPr marL="742950" lvl="1" indent="-285750" algn="just">
              <a:buClr>
                <a:srgbClr val="C20EB9"/>
              </a:buClr>
              <a:buSzPct val="115000"/>
              <a:buFont typeface="Arial" panose="020B0604020202020204" pitchFamily="34" charset="0"/>
              <a:buChar char="•"/>
            </a:pPr>
            <a:endParaRPr lang="en-US" sz="1400" dirty="0">
              <a:solidFill>
                <a:prstClr val="black"/>
              </a:solidFill>
            </a:endParaRPr>
          </a:p>
        </p:txBody>
      </p:sp>
    </p:spTree>
    <p:extLst>
      <p:ext uri="{BB962C8B-B14F-4D97-AF65-F5344CB8AC3E}">
        <p14:creationId xmlns:p14="http://schemas.microsoft.com/office/powerpoint/2010/main" val="752023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7391400" y="-344409"/>
          <a:ext cx="2133600" cy="2359122"/>
        </p:xfrm>
        <a:graphic>
          <a:graphicData uri="http://schemas.openxmlformats.org/drawingml/2006/chart">
            <c:chart xmlns:c="http://schemas.openxmlformats.org/drawingml/2006/chart" xmlns:r="http://schemas.openxmlformats.org/officeDocument/2006/relationships" r:id="rId4"/>
          </a:graphicData>
        </a:graphic>
      </p:graphicFrame>
      <p:sp>
        <p:nvSpPr>
          <p:cNvPr id="8" name="Subtitle 2"/>
          <p:cNvSpPr txBox="1">
            <a:spLocks/>
          </p:cNvSpPr>
          <p:nvPr/>
        </p:nvSpPr>
        <p:spPr>
          <a:xfrm>
            <a:off x="1901952" y="4800600"/>
            <a:ext cx="6245352" cy="10789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u="sng" dirty="0">
                <a:solidFill>
                  <a:prstClr val="black"/>
                </a:solidFill>
              </a:rPr>
              <a:t>https://www.takechargeamerica.org/</a:t>
            </a:r>
            <a:r>
              <a:rPr lang="en-US" sz="1600" dirty="0">
                <a:solidFill>
                  <a:prstClr val="black"/>
                </a:solidFill>
              </a:rPr>
              <a:t> This non profit works to restructure debt and move towards financial wellbeing</a:t>
            </a:r>
            <a:endParaRPr lang="en-US" sz="1400" dirty="0">
              <a:solidFill>
                <a:srgbClr val="204BA0"/>
              </a:solidFill>
            </a:endParaRPr>
          </a:p>
        </p:txBody>
      </p:sp>
      <p:grpSp>
        <p:nvGrpSpPr>
          <p:cNvPr id="9" name="Group 8"/>
          <p:cNvGrpSpPr/>
          <p:nvPr/>
        </p:nvGrpSpPr>
        <p:grpSpPr>
          <a:xfrm>
            <a:off x="1719072" y="329184"/>
            <a:ext cx="4529328" cy="369332"/>
            <a:chOff x="1719072" y="329184"/>
            <a:chExt cx="4529328" cy="369332"/>
          </a:xfrm>
        </p:grpSpPr>
        <p:sp>
          <p:nvSpPr>
            <p:cNvPr id="10" name="TextBox 9"/>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1" name="L-Shape 10"/>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Subtitle 2"/>
          <p:cNvSpPr txBox="1">
            <a:spLocks/>
          </p:cNvSpPr>
          <p:nvPr/>
        </p:nvSpPr>
        <p:spPr>
          <a:xfrm>
            <a:off x="1676401" y="1295400"/>
            <a:ext cx="7027166" cy="3505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Payment History = 35%</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Most critical section, pay on time</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Ratings range from 1 – paid on time to 9 – in collections</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Automate payments whenever possible, ensures on-time payments, and declutters your life</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It takes time to get late or missed payments off so prevention is the key</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Pay off higher rate cards first</a:t>
            </a:r>
          </a:p>
          <a:p>
            <a:pPr marL="742950" lvl="1" indent="-285750" algn="just">
              <a:buClr>
                <a:srgbClr val="C20EB9"/>
              </a:buClr>
              <a:buSzPct val="115000"/>
              <a:buFont typeface="Arial" panose="020B0604020202020204" pitchFamily="34" charset="0"/>
              <a:buChar char="•"/>
            </a:pPr>
            <a:endParaRPr lang="en-US" sz="1200" dirty="0">
              <a:solidFill>
                <a:prstClr val="black"/>
              </a:solidFill>
            </a:endParaRPr>
          </a:p>
        </p:txBody>
      </p:sp>
      <p:pic>
        <p:nvPicPr>
          <p:cNvPr id="3" name="Automate">
            <a:hlinkClick r:id="" action="ppaction://media"/>
            <a:extLst>
              <a:ext uri="{FF2B5EF4-FFF2-40B4-BE49-F238E27FC236}">
                <a16:creationId xmlns:a16="http://schemas.microsoft.com/office/drawing/2014/main" id="{8BEE7395-8316-4AA5-9FDB-1449331325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5009" y="4000516"/>
            <a:ext cx="406400" cy="406400"/>
          </a:xfrm>
          <a:prstGeom prst="rect">
            <a:avLst/>
          </a:prstGeom>
        </p:spPr>
      </p:pic>
    </p:spTree>
    <p:extLst>
      <p:ext uri="{BB962C8B-B14F-4D97-AF65-F5344CB8AC3E}">
        <p14:creationId xmlns:p14="http://schemas.microsoft.com/office/powerpoint/2010/main" val="30689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1676401" y="1295400"/>
            <a:ext cx="7027166"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Amount of Debt = 30%</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Score based on Revolving Utilization (i.e. All card limits = $2000 and using $500 would give you utilization of 25%)</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Get the number down as low as possible, guideline is always below 30%</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Ask to increase your limit so that the score improves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285750" lvl="1" indent="-285750" algn="just">
              <a:buClr>
                <a:srgbClr val="C20EB9"/>
              </a:buClr>
              <a:buSzPct val="115000"/>
              <a:buFont typeface="Arial" panose="020B0604020202020204" pitchFamily="34" charset="0"/>
              <a:buChar char="•"/>
            </a:pPr>
            <a:r>
              <a:rPr lang="en-US" sz="1600" dirty="0">
                <a:solidFill>
                  <a:prstClr val="black"/>
                </a:solidFill>
              </a:rPr>
              <a:t>Length of History = 15%</a:t>
            </a: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Only way to build a history is be patient, take your time</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History improves with each loan paid off (car loans, student debt)</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Attack your debts in order of highest interest rate to lowest first, while ensuring minimum payments can be satisfied</a:t>
            </a:r>
          </a:p>
          <a:p>
            <a:pPr marL="1200150" lvl="2" indent="-285750" algn="just">
              <a:buClr>
                <a:srgbClr val="C20EB9"/>
              </a:buClr>
              <a:buSzPct val="115000"/>
              <a:buFont typeface="Century Schoolbook" panose="02040604050505020304" pitchFamily="18" charset="0"/>
              <a:buChar char="–"/>
            </a:pPr>
            <a:r>
              <a:rPr lang="en-US" sz="1200" dirty="0">
                <a:solidFill>
                  <a:prstClr val="black"/>
                </a:solidFill>
              </a:rPr>
              <a:t>Credit cards typically have a higher interest rate than student debt.</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Automate some payments and use extra at end of month to accelerate</a:t>
            </a: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p:txBody>
      </p:sp>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13" name="Chart 12"/>
          <p:cNvGraphicFramePr/>
          <p:nvPr/>
        </p:nvGraphicFramePr>
        <p:xfrm>
          <a:off x="7388352" y="-347472"/>
          <a:ext cx="2133600" cy="23591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0708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19072" y="329184"/>
            <a:ext cx="4529328" cy="369332"/>
            <a:chOff x="1719072" y="329184"/>
            <a:chExt cx="4529328" cy="369332"/>
          </a:xfrm>
        </p:grpSpPr>
        <p:sp>
          <p:nvSpPr>
            <p:cNvPr id="11" name="TextBox 10"/>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2" name="L-Shape 11"/>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13" name="Chart 12"/>
          <p:cNvGraphicFramePr/>
          <p:nvPr/>
        </p:nvGraphicFramePr>
        <p:xfrm>
          <a:off x="7391400" y="-344409"/>
          <a:ext cx="2133600" cy="2359122"/>
        </p:xfrm>
        <a:graphic>
          <a:graphicData uri="http://schemas.openxmlformats.org/drawingml/2006/chart">
            <c:chart xmlns:c="http://schemas.openxmlformats.org/drawingml/2006/chart" xmlns:r="http://schemas.openxmlformats.org/officeDocument/2006/relationships" r:id="rId4"/>
          </a:graphicData>
        </a:graphic>
      </p:graphicFrame>
      <p:sp>
        <p:nvSpPr>
          <p:cNvPr id="14" name="Subtitle 2"/>
          <p:cNvSpPr txBox="1">
            <a:spLocks/>
          </p:cNvSpPr>
          <p:nvPr/>
        </p:nvSpPr>
        <p:spPr>
          <a:xfrm>
            <a:off x="1676401" y="1295400"/>
            <a:ext cx="7027166"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New Credit = 10%</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Paying off credit and ability to add new credit builds record</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Only add credit to satisfy goals and when you can easily cover it</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285750" lvl="1" indent="-285750" algn="just">
              <a:buClr>
                <a:srgbClr val="C20EB9"/>
              </a:buClr>
              <a:buSzPct val="115000"/>
              <a:buFont typeface="Arial" panose="020B0604020202020204" pitchFamily="34" charset="0"/>
              <a:buChar char="•"/>
            </a:pPr>
            <a:r>
              <a:rPr lang="en-US" sz="1600" dirty="0">
                <a:solidFill>
                  <a:prstClr val="black"/>
                </a:solidFill>
              </a:rPr>
              <a:t>Credit Mix = 10%</a:t>
            </a: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Mixes of installment and revolving debt</a:t>
            </a:r>
          </a:p>
          <a:p>
            <a:pPr marL="1200150" lvl="2" indent="-285750" algn="just">
              <a:buClr>
                <a:srgbClr val="C20EB9"/>
              </a:buClr>
              <a:buSzPct val="115000"/>
              <a:buFont typeface="Century Schoolbook" panose="02040604050505020304" pitchFamily="18" charset="0"/>
              <a:buChar char="–"/>
            </a:pPr>
            <a:r>
              <a:rPr lang="en-US" sz="1200" dirty="0">
                <a:solidFill>
                  <a:prstClr val="black"/>
                </a:solidFill>
              </a:rPr>
              <a:t>Revolving = Credit cards; Installment = Student Loans, Auto Loans, etc.</a:t>
            </a:r>
          </a:p>
          <a:p>
            <a:pPr marL="1200150" lvl="2"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Strong installment debt history will make future debt have lower rates and better terms!</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p:txBody>
      </p:sp>
      <p:pic>
        <p:nvPicPr>
          <p:cNvPr id="2" name="Subway">
            <a:hlinkClick r:id="" action="ppaction://media"/>
            <a:extLst>
              <a:ext uri="{FF2B5EF4-FFF2-40B4-BE49-F238E27FC236}">
                <a16:creationId xmlns:a16="http://schemas.microsoft.com/office/drawing/2014/main" id="{56D63621-2DA2-49E8-B095-D52E091DB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400" y="5257800"/>
            <a:ext cx="406400" cy="406400"/>
          </a:xfrm>
          <a:prstGeom prst="rect">
            <a:avLst/>
          </a:prstGeom>
        </p:spPr>
      </p:pic>
    </p:spTree>
    <p:extLst>
      <p:ext uri="{BB962C8B-B14F-4D97-AF65-F5344CB8AC3E}">
        <p14:creationId xmlns:p14="http://schemas.microsoft.com/office/powerpoint/2010/main" val="37920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6356" y="5016862"/>
            <a:ext cx="5567530" cy="1477328"/>
          </a:xfrm>
          <a:prstGeom prst="rect">
            <a:avLst/>
          </a:prstGeom>
          <a:noFill/>
        </p:spPr>
        <p:txBody>
          <a:bodyPr wrap="square" rtlCol="0">
            <a:spAutoFit/>
          </a:bodyPr>
          <a:lstStyle/>
          <a:p>
            <a:endParaRPr lang="en-US" dirty="0"/>
          </a:p>
          <a:p>
            <a:r>
              <a:rPr lang="en-US" dirty="0"/>
              <a:t>Play :45 through 2:45 for tips on how credit scores can be improved!</a:t>
            </a:r>
          </a:p>
          <a:p>
            <a:r>
              <a:rPr lang="en-US" dirty="0"/>
              <a:t>	</a:t>
            </a:r>
          </a:p>
          <a:p>
            <a:endParaRPr lang="en-US" dirty="0"/>
          </a:p>
        </p:txBody>
      </p:sp>
      <p:grpSp>
        <p:nvGrpSpPr>
          <p:cNvPr id="8" name="Group 7"/>
          <p:cNvGrpSpPr/>
          <p:nvPr/>
        </p:nvGrpSpPr>
        <p:grpSpPr>
          <a:xfrm>
            <a:off x="762000" y="244327"/>
            <a:ext cx="5997054" cy="461665"/>
            <a:chOff x="432013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0138" y="3937353"/>
              <a:ext cx="4381010" cy="396261"/>
            </a:xfrm>
            <a:prstGeom prst="rect">
              <a:avLst/>
            </a:prstGeom>
            <a:noFill/>
          </p:spPr>
          <p:txBody>
            <a:bodyPr wrap="square" rtlCol="0">
              <a:spAutoFit/>
            </a:bodyPr>
            <a:lstStyle/>
            <a:p>
              <a:pPr algn="ctr"/>
              <a:r>
                <a:rPr lang="en-US" sz="2400" dirty="0"/>
                <a:t>Manage Risk – Credit</a:t>
              </a:r>
            </a:p>
          </p:txBody>
        </p:sp>
      </p:grpSp>
      <p:pic>
        <p:nvPicPr>
          <p:cNvPr id="2" name="Online Media 1" title="Debit and Credit (Manage Risk)">
            <a:hlinkClick r:id="" action="ppaction://media"/>
            <a:extLst>
              <a:ext uri="{FF2B5EF4-FFF2-40B4-BE49-F238E27FC236}">
                <a16:creationId xmlns:a16="http://schemas.microsoft.com/office/drawing/2014/main" id="{93672E99-9E42-4D59-9B99-9D761090757E}"/>
              </a:ext>
            </a:extLst>
          </p:cNvPr>
          <p:cNvPicPr>
            <a:picLocks noRot="1" noChangeAspect="1"/>
          </p:cNvPicPr>
          <p:nvPr>
            <a:videoFile r:link="rId1"/>
          </p:nvPr>
        </p:nvPicPr>
        <p:blipFill>
          <a:blip r:embed="rId4"/>
          <a:stretch>
            <a:fillRect/>
          </a:stretch>
        </p:blipFill>
        <p:spPr>
          <a:xfrm>
            <a:off x="1869433" y="1240973"/>
            <a:ext cx="6096000" cy="3429000"/>
          </a:xfrm>
          <a:prstGeom prst="rect">
            <a:avLst/>
          </a:prstGeom>
        </p:spPr>
      </p:pic>
    </p:spTree>
    <p:extLst>
      <p:ext uri="{BB962C8B-B14F-4D97-AF65-F5344CB8AC3E}">
        <p14:creationId xmlns:p14="http://schemas.microsoft.com/office/powerpoint/2010/main" val="122587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901952" y="5158344"/>
            <a:ext cx="6245352"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u="sng" dirty="0">
                <a:solidFill>
                  <a:srgbClr val="204BA0"/>
                </a:solidFill>
              </a:rPr>
              <a:t>https://www.credit.com/debt/debt-to-income-ratio/</a:t>
            </a:r>
            <a:r>
              <a:rPr lang="en-US" sz="1400" dirty="0">
                <a:solidFill>
                  <a:prstClr val="black"/>
                </a:solidFill>
              </a:rPr>
              <a:t> Consumer Financial Protection Bureau has a wealth of free resources on their website</a:t>
            </a:r>
          </a:p>
        </p:txBody>
      </p:sp>
      <p:grpSp>
        <p:nvGrpSpPr>
          <p:cNvPr id="8" name="Group 7"/>
          <p:cNvGrpSpPr/>
          <p:nvPr/>
        </p:nvGrpSpPr>
        <p:grpSpPr>
          <a:xfrm>
            <a:off x="1719072" y="329184"/>
            <a:ext cx="4529328" cy="369332"/>
            <a:chOff x="1719072" y="329184"/>
            <a:chExt cx="4529328" cy="369332"/>
          </a:xfrm>
        </p:grpSpPr>
        <p:sp>
          <p:nvSpPr>
            <p:cNvPr id="9" name="TextBox 8"/>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0" name="L-Shape 9"/>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Subtitle 2"/>
          <p:cNvSpPr txBox="1">
            <a:spLocks/>
          </p:cNvSpPr>
          <p:nvPr/>
        </p:nvSpPr>
        <p:spPr>
          <a:xfrm>
            <a:off x="1676401" y="1295400"/>
            <a:ext cx="7027166" cy="487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dirty="0">
                <a:solidFill>
                  <a:prstClr val="black"/>
                </a:solidFill>
              </a:rPr>
              <a:t>Debt-to-Income Ratio</a:t>
            </a:r>
          </a:p>
          <a:p>
            <a:pPr marL="285750" indent="-285750" algn="just">
              <a:buClr>
                <a:srgbClr val="C20EB9"/>
              </a:buClr>
              <a:buSzPct val="115000"/>
              <a:buFont typeface="Arial" panose="020B0604020202020204" pitchFamily="34" charset="0"/>
              <a:buChar char="•"/>
            </a:pPr>
            <a:endParaRPr lang="en-US" sz="11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Key component of your credit health</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Includes housing, auto, student loans, and credit card</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285750" lvl="1" indent="-285750" algn="just">
              <a:buClr>
                <a:srgbClr val="C20EB9"/>
              </a:buClr>
              <a:buSzPct val="115000"/>
              <a:buFont typeface="Arial" panose="020B0604020202020204" pitchFamily="34" charset="0"/>
              <a:buChar char="•"/>
            </a:pPr>
            <a:r>
              <a:rPr lang="en-US" sz="1600" dirty="0">
                <a:solidFill>
                  <a:prstClr val="black"/>
                </a:solidFill>
              </a:rPr>
              <a:t>43% is a key guideline for your debt to income ratio. As a portion of your income try to keep to the following:</a:t>
            </a:r>
          </a:p>
          <a:p>
            <a:pPr marL="742950" lvl="1" indent="-285750" algn="just">
              <a:buClr>
                <a:srgbClr val="C20EB9"/>
              </a:buClr>
              <a:buSzPct val="115000"/>
              <a:buFont typeface="Century Schoolbook" panose="02040604050505020304" pitchFamily="18" charset="0"/>
              <a:buChar char="–"/>
            </a:pPr>
            <a:endParaRPr lang="en-US" sz="1100" dirty="0">
              <a:solidFill>
                <a:prstClr val="black"/>
              </a:solidFill>
            </a:endParaRP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Housing 28% max; lower is better</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Car loans 10% max; look at various commuting options</a:t>
            </a:r>
          </a:p>
          <a:p>
            <a:pPr marL="742950" lvl="1" indent="-285750" algn="just">
              <a:buClr>
                <a:srgbClr val="C20EB9"/>
              </a:buClr>
              <a:buSzPct val="115000"/>
              <a:buFont typeface="Century Schoolbook" panose="02040604050505020304" pitchFamily="18" charset="0"/>
              <a:buChar char="–"/>
            </a:pPr>
            <a:r>
              <a:rPr lang="en-US" sz="1600" dirty="0">
                <a:solidFill>
                  <a:prstClr val="black"/>
                </a:solidFill>
              </a:rPr>
              <a:t>Credit Cards 5%; with goal of paying 100% every month</a:t>
            </a:r>
          </a:p>
          <a:p>
            <a:pPr marL="742950" lvl="1"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a:p>
            <a:pPr marL="742950" lvl="1" indent="-285750" algn="just">
              <a:buClr>
                <a:srgbClr val="C20EB9"/>
              </a:buClr>
              <a:buSzPct val="115000"/>
              <a:buFont typeface="Century Schoolbook" panose="02040604050505020304" pitchFamily="18" charset="0"/>
              <a:buChar char="–"/>
            </a:pPr>
            <a:endParaRPr lang="en-US" sz="1200" dirty="0">
              <a:solidFill>
                <a:prstClr val="black"/>
              </a:solidFill>
            </a:endParaRPr>
          </a:p>
        </p:txBody>
      </p:sp>
      <p:pic>
        <p:nvPicPr>
          <p:cNvPr id="2" name="Score well">
            <a:hlinkClick r:id="" action="ppaction://media"/>
            <a:extLst>
              <a:ext uri="{FF2B5EF4-FFF2-40B4-BE49-F238E27FC236}">
                <a16:creationId xmlns:a16="http://schemas.microsoft.com/office/drawing/2014/main" id="{D4F000A2-8E99-4512-80C7-7AC46AF83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4561460"/>
            <a:ext cx="406400" cy="406400"/>
          </a:xfrm>
          <a:prstGeom prst="rect">
            <a:avLst/>
          </a:prstGeom>
        </p:spPr>
      </p:pic>
    </p:spTree>
    <p:extLst>
      <p:ext uri="{BB962C8B-B14F-4D97-AF65-F5344CB8AC3E}">
        <p14:creationId xmlns:p14="http://schemas.microsoft.com/office/powerpoint/2010/main" val="3232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01952" y="4714732"/>
            <a:ext cx="6480048" cy="10789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n-US" sz="1600" u="sng" dirty="0">
                <a:solidFill>
                  <a:prstClr val="black"/>
                </a:solidFill>
                <a:hlinkClick r:id="rId2"/>
              </a:rPr>
              <a:t>https://www.consumer.ftc.gov/articles/0150-coping-debt</a:t>
            </a:r>
            <a:r>
              <a:rPr lang="en-US" sz="1600" dirty="0">
                <a:solidFill>
                  <a:prstClr val="black"/>
                </a:solidFill>
              </a:rPr>
              <a:t> The Federal Trade Commission webpage shares tips on debt management</a:t>
            </a:r>
          </a:p>
        </p:txBody>
      </p:sp>
      <p:grpSp>
        <p:nvGrpSpPr>
          <p:cNvPr id="7" name="Group 6"/>
          <p:cNvGrpSpPr/>
          <p:nvPr/>
        </p:nvGrpSpPr>
        <p:grpSpPr>
          <a:xfrm>
            <a:off x="1719072" y="329184"/>
            <a:ext cx="4529328" cy="369332"/>
            <a:chOff x="1719072" y="329184"/>
            <a:chExt cx="4529328" cy="369332"/>
          </a:xfrm>
        </p:grpSpPr>
        <p:sp>
          <p:nvSpPr>
            <p:cNvPr id="9" name="TextBox 8"/>
            <p:cNvSpPr txBox="1"/>
            <p:nvPr/>
          </p:nvSpPr>
          <p:spPr>
            <a:xfrm>
              <a:off x="2054100" y="329184"/>
              <a:ext cx="4194300" cy="369332"/>
            </a:xfrm>
            <a:prstGeom prst="rect">
              <a:avLst/>
            </a:prstGeom>
            <a:noFill/>
          </p:spPr>
          <p:txBody>
            <a:bodyPr wrap="square" lIns="0" tIns="0" rIns="0" bIns="0" rtlCol="0" anchor="ctr">
              <a:spAutoFit/>
            </a:bodyPr>
            <a:lstStyle/>
            <a:p>
              <a:r>
                <a:rPr lang="en-US" sz="2400" dirty="0">
                  <a:solidFill>
                    <a:prstClr val="black"/>
                  </a:solidFill>
                </a:rPr>
                <a:t>Manage Risk</a:t>
              </a:r>
              <a:endParaRPr lang="en-US" sz="2400" dirty="0">
                <a:solidFill>
                  <a:prstClr val="white">
                    <a:lumMod val="75000"/>
                  </a:prstClr>
                </a:solidFill>
              </a:endParaRPr>
            </a:p>
          </p:txBody>
        </p:sp>
        <p:sp>
          <p:nvSpPr>
            <p:cNvPr id="10" name="L-Shape 9"/>
            <p:cNvSpPr/>
            <p:nvPr/>
          </p:nvSpPr>
          <p:spPr>
            <a:xfrm rot="10800000">
              <a:off x="1719072" y="420624"/>
              <a:ext cx="256032" cy="18288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Subtitle 2"/>
          <p:cNvSpPr txBox="1">
            <a:spLocks/>
          </p:cNvSpPr>
          <p:nvPr/>
        </p:nvSpPr>
        <p:spPr>
          <a:xfrm>
            <a:off x="1676400" y="1295400"/>
            <a:ext cx="7238999" cy="395882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just">
              <a:buClr>
                <a:srgbClr val="C20EB9"/>
              </a:buClr>
              <a:buSzPct val="115000"/>
              <a:buFont typeface="Arial" panose="020B0604020202020204" pitchFamily="34" charset="0"/>
              <a:buChar char="•"/>
            </a:pPr>
            <a:r>
              <a:rPr lang="en-US" sz="1600" b="1" dirty="0">
                <a:solidFill>
                  <a:prstClr val="black"/>
                </a:solidFill>
              </a:rPr>
              <a:t>Summary</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Credit and debt should be utilized carefully</a:t>
            </a:r>
          </a:p>
          <a:p>
            <a:pPr marL="742950" lvl="2"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Rule regarding debt for college: </a:t>
            </a:r>
          </a:p>
          <a:p>
            <a:pPr marL="1200150" lvl="3" indent="-285750" algn="just">
              <a:buClr>
                <a:srgbClr val="C20EB9"/>
              </a:buClr>
              <a:buSzPct val="115000"/>
              <a:buFont typeface="Century Schoolbook" panose="02040604050505020304" pitchFamily="18" charset="0"/>
              <a:buChar char="–"/>
            </a:pPr>
            <a:r>
              <a:rPr lang="en-US" sz="1400" dirty="0">
                <a:solidFill>
                  <a:prstClr val="black"/>
                </a:solidFill>
              </a:rPr>
              <a:t>Total debt less than Expected Starting Salary</a:t>
            </a:r>
          </a:p>
          <a:p>
            <a:pPr marL="742950" lvl="2" indent="-285750" algn="just">
              <a:buClr>
                <a:srgbClr val="C20EB9"/>
              </a:buClr>
              <a:buSzPct val="115000"/>
              <a:buFont typeface="Century Schoolbook" panose="02040604050505020304" pitchFamily="18" charset="0"/>
              <a:buChar char="–"/>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Put yourself in position to succeed by managing your FICO score</a:t>
            </a:r>
          </a:p>
          <a:p>
            <a:pPr marL="457200" lvl="2" algn="just">
              <a:buClr>
                <a:srgbClr val="C20EB9"/>
              </a:buClr>
              <a:buSzPct val="115000"/>
            </a:pPr>
            <a:endParaRPr lang="en-US" sz="1600" dirty="0">
              <a:solidFill>
                <a:prstClr val="black"/>
              </a:solidFill>
            </a:endParaRPr>
          </a:p>
          <a:p>
            <a:pPr marL="742950" lvl="2" indent="-285750" algn="just">
              <a:buClr>
                <a:srgbClr val="C20EB9"/>
              </a:buClr>
              <a:buSzPct val="115000"/>
              <a:buFont typeface="Century Schoolbook" panose="02040604050505020304" pitchFamily="18" charset="0"/>
              <a:buChar char="–"/>
            </a:pPr>
            <a:r>
              <a:rPr lang="en-US" sz="1600" dirty="0">
                <a:solidFill>
                  <a:prstClr val="black"/>
                </a:solidFill>
              </a:rPr>
              <a:t>Automate payments below some level ($150) to simplify your life and strengthen your scores, and secure your financial future!</a:t>
            </a:r>
          </a:p>
        </p:txBody>
      </p:sp>
    </p:spTree>
    <p:extLst>
      <p:ext uri="{BB962C8B-B14F-4D97-AF65-F5344CB8AC3E}">
        <p14:creationId xmlns:p14="http://schemas.microsoft.com/office/powerpoint/2010/main" val="1727004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1295400"/>
            <a:ext cx="7027166" cy="10178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7475" lvl="1">
              <a:lnSpc>
                <a:spcPct val="114000"/>
              </a:lnSpc>
              <a:tabLst>
                <a:tab pos="288925" algn="l"/>
              </a:tabLst>
            </a:pPr>
            <a:r>
              <a:rPr lang="en-US" sz="1800" dirty="0">
                <a:solidFill>
                  <a:schemeClr val="tx1"/>
                </a:solidFill>
              </a:rPr>
              <a:t> </a:t>
            </a:r>
            <a:r>
              <a:rPr lang="en-US" sz="1800" dirty="0">
                <a:solidFill>
                  <a:schemeClr val="tx1"/>
                </a:solidFill>
                <a:latin typeface="Georgia" panose="02040502050405020303" pitchFamily="18" charset="0"/>
              </a:rPr>
              <a:t>The effort you put into consistently investing in yourself plays a large role in determining the quality of your life now and in the future.</a:t>
            </a:r>
          </a:p>
          <a:p>
            <a:pPr algn="l"/>
            <a:endParaRPr lang="en-US" sz="1600" dirty="0">
              <a:solidFill>
                <a:schemeClr val="tx1"/>
              </a:solidFill>
              <a:latin typeface="Georgia" panose="02040502050405020303" pitchFamily="18" charset="0"/>
            </a:endParaRPr>
          </a:p>
          <a:p>
            <a:pPr algn="l"/>
            <a:endParaRPr lang="en-US" sz="1600" dirty="0">
              <a:solidFill>
                <a:schemeClr val="tx1"/>
              </a:solidFill>
              <a:latin typeface="Georgia" panose="02040502050405020303" pitchFamily="18" charset="0"/>
            </a:endParaRPr>
          </a:p>
          <a:p>
            <a:pPr algn="l"/>
            <a:r>
              <a:rPr lang="en-US" sz="1600" dirty="0">
                <a:solidFill>
                  <a:schemeClr val="tx1"/>
                </a:solidFill>
                <a:latin typeface="Georgia" panose="02040502050405020303" pitchFamily="18" charset="0"/>
              </a:rPr>
              <a:t>Areas of Investment</a:t>
            </a:r>
          </a:p>
          <a:p>
            <a:pPr algn="l"/>
            <a:endParaRPr lang="en-US" sz="1600" dirty="0">
              <a:solidFill>
                <a:schemeClr val="tx1"/>
              </a:solidFill>
              <a:latin typeface="Georgia" panose="02040502050405020303" pitchFamily="18" charset="0"/>
            </a:endParaRPr>
          </a:p>
          <a:p>
            <a:pPr lvl="1" algn="l">
              <a:buFont typeface="Wingdings" panose="05000000000000000000" pitchFamily="2" charset="2"/>
              <a:buChar char="§"/>
            </a:pPr>
            <a:r>
              <a:rPr lang="en-US" sz="1600" u="sng" dirty="0">
                <a:solidFill>
                  <a:schemeClr val="tx1"/>
                </a:solidFill>
                <a:latin typeface="Georgia" panose="02040502050405020303" pitchFamily="18" charset="0"/>
              </a:rPr>
              <a:t>Education</a:t>
            </a:r>
            <a:r>
              <a:rPr lang="en-US" sz="1600" dirty="0">
                <a:solidFill>
                  <a:schemeClr val="tx1"/>
                </a:solidFill>
                <a:latin typeface="Georgia" panose="02040502050405020303" pitchFamily="18" charset="0"/>
              </a:rPr>
              <a:t> – Human capital has historically shown good return when skills or education are achieved</a:t>
            </a:r>
          </a:p>
          <a:p>
            <a:pPr lvl="1" algn="l">
              <a:buFont typeface="Wingdings" panose="05000000000000000000" pitchFamily="2" charset="2"/>
              <a:buChar char="§"/>
            </a:pPr>
            <a:endParaRPr lang="en-US" sz="1600" dirty="0">
              <a:solidFill>
                <a:schemeClr val="tx1"/>
              </a:solidFill>
              <a:latin typeface="Georgia" panose="02040502050405020303" pitchFamily="18" charset="0"/>
            </a:endParaRPr>
          </a:p>
          <a:p>
            <a:pPr lvl="1" algn="l">
              <a:buFont typeface="Wingdings" panose="05000000000000000000" pitchFamily="2" charset="2"/>
              <a:buChar char="§"/>
            </a:pPr>
            <a:r>
              <a:rPr lang="en-US" sz="1600" u="sng" dirty="0">
                <a:solidFill>
                  <a:schemeClr val="tx1"/>
                </a:solidFill>
                <a:latin typeface="Georgia" panose="02040502050405020303" pitchFamily="18" charset="0"/>
              </a:rPr>
              <a:t>Health</a:t>
            </a:r>
            <a:r>
              <a:rPr lang="en-US" sz="1600" dirty="0">
                <a:solidFill>
                  <a:schemeClr val="tx1"/>
                </a:solidFill>
                <a:latin typeface="Georgia" panose="02040502050405020303" pitchFamily="18" charset="0"/>
              </a:rPr>
              <a:t> – Improved lifestyle results in numerous benefits beyond the obvious physical advantages</a:t>
            </a:r>
          </a:p>
          <a:p>
            <a:pPr lvl="1" algn="l">
              <a:buFont typeface="Wingdings" panose="05000000000000000000" pitchFamily="2" charset="2"/>
              <a:buChar char="§"/>
            </a:pPr>
            <a:endParaRPr lang="en-US" sz="1600" dirty="0">
              <a:solidFill>
                <a:schemeClr val="tx1"/>
              </a:solidFill>
              <a:latin typeface="Georgia" panose="02040502050405020303" pitchFamily="18" charset="0"/>
            </a:endParaRPr>
          </a:p>
          <a:p>
            <a:pPr lvl="1" algn="l">
              <a:buFont typeface="Wingdings" panose="05000000000000000000" pitchFamily="2" charset="2"/>
              <a:buChar char="§"/>
            </a:pPr>
            <a:r>
              <a:rPr lang="en-US" sz="1600" u="sng" dirty="0">
                <a:solidFill>
                  <a:schemeClr val="tx1"/>
                </a:solidFill>
                <a:latin typeface="Georgia" panose="02040502050405020303" pitchFamily="18" charset="0"/>
              </a:rPr>
              <a:t>Contentment</a:t>
            </a:r>
            <a:r>
              <a:rPr lang="en-US" sz="1600" dirty="0">
                <a:solidFill>
                  <a:schemeClr val="tx1"/>
                </a:solidFill>
                <a:latin typeface="Georgia" panose="02040502050405020303" pitchFamily="18" charset="0"/>
              </a:rPr>
              <a:t> – The state of being satisfied with what you have will meaningfully impact quality of life, regardless of financial status</a:t>
            </a:r>
          </a:p>
          <a:p>
            <a:pPr marL="117475" lvl="1" algn="l">
              <a:lnSpc>
                <a:spcPct val="114000"/>
              </a:lnSpc>
              <a:tabLst>
                <a:tab pos="288925" algn="l"/>
              </a:tabLst>
            </a:pPr>
            <a:endParaRPr lang="en-US" sz="1600" dirty="0">
              <a:latin typeface="Georgia" panose="02040502050405020303" pitchFamily="18" charset="0"/>
            </a:endParaRPr>
          </a:p>
          <a:p>
            <a:endParaRPr lang="en-US" sz="1600" dirty="0"/>
          </a:p>
        </p:txBody>
      </p:sp>
      <p:grpSp>
        <p:nvGrpSpPr>
          <p:cNvPr id="7" name="Group 6"/>
          <p:cNvGrpSpPr/>
          <p:nvPr/>
        </p:nvGrpSpPr>
        <p:grpSpPr>
          <a:xfrm>
            <a:off x="1523999" y="294852"/>
            <a:ext cx="3189445" cy="461665"/>
            <a:chOff x="3035519" y="4161507"/>
            <a:chExt cx="1607035" cy="614513"/>
          </a:xfrm>
        </p:grpSpPr>
        <p:sp>
          <p:nvSpPr>
            <p:cNvPr id="8" name="TextBox 7"/>
            <p:cNvSpPr txBox="1"/>
            <p:nvPr/>
          </p:nvSpPr>
          <p:spPr>
            <a:xfrm>
              <a:off x="3035519"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human captal">
            <a:hlinkClick r:id="" action="ppaction://media"/>
            <a:extLst>
              <a:ext uri="{FF2B5EF4-FFF2-40B4-BE49-F238E27FC236}">
                <a16:creationId xmlns:a16="http://schemas.microsoft.com/office/drawing/2014/main" id="{43391C38-4CD8-49AC-8727-E4FBD05CBD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6433" y="5791200"/>
            <a:ext cx="406400" cy="406400"/>
          </a:xfrm>
          <a:prstGeom prst="rect">
            <a:avLst/>
          </a:prstGeom>
        </p:spPr>
      </p:pic>
    </p:spTree>
    <p:extLst>
      <p:ext uri="{BB962C8B-B14F-4D97-AF65-F5344CB8AC3E}">
        <p14:creationId xmlns:p14="http://schemas.microsoft.com/office/powerpoint/2010/main" val="3487047864"/>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5260367"/>
            <a:ext cx="5567530" cy="1477328"/>
          </a:xfrm>
          <a:prstGeom prst="rect">
            <a:avLst/>
          </a:prstGeom>
          <a:noFill/>
        </p:spPr>
        <p:txBody>
          <a:bodyPr wrap="square" rtlCol="0">
            <a:spAutoFit/>
          </a:bodyPr>
          <a:lstStyle/>
          <a:p>
            <a:endParaRPr lang="en-US" dirty="0"/>
          </a:p>
          <a:p>
            <a:r>
              <a:rPr lang="en-US" dirty="0"/>
              <a:t>Play :50 through 3:00 for an example of doing a budget </a:t>
            </a:r>
          </a:p>
          <a:p>
            <a:r>
              <a:rPr lang="en-US" dirty="0"/>
              <a:t>	</a:t>
            </a:r>
          </a:p>
          <a:p>
            <a:endParaRPr lang="en-US" dirty="0"/>
          </a:p>
        </p:txBody>
      </p:sp>
      <p:grpSp>
        <p:nvGrpSpPr>
          <p:cNvPr id="8" name="Group 7"/>
          <p:cNvGrpSpPr/>
          <p:nvPr/>
        </p:nvGrpSpPr>
        <p:grpSpPr>
          <a:xfrm>
            <a:off x="762000" y="244327"/>
            <a:ext cx="5997054" cy="461665"/>
            <a:chOff x="432013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0138" y="3937353"/>
              <a:ext cx="4381010" cy="396261"/>
            </a:xfrm>
            <a:prstGeom prst="rect">
              <a:avLst/>
            </a:prstGeom>
            <a:noFill/>
          </p:spPr>
          <p:txBody>
            <a:bodyPr wrap="square" rtlCol="0">
              <a:spAutoFit/>
            </a:bodyPr>
            <a:lstStyle/>
            <a:p>
              <a:pPr algn="ctr"/>
              <a:r>
                <a:rPr lang="en-US" sz="2400" dirty="0"/>
                <a:t>Live with Less – Budget</a:t>
              </a:r>
            </a:p>
          </p:txBody>
        </p:sp>
      </p:grpSp>
      <p:pic>
        <p:nvPicPr>
          <p:cNvPr id="2" name="Online Media 1" title="Budgeting (Live with Less)">
            <a:hlinkClick r:id="" action="ppaction://media"/>
            <a:extLst>
              <a:ext uri="{FF2B5EF4-FFF2-40B4-BE49-F238E27FC236}">
                <a16:creationId xmlns:a16="http://schemas.microsoft.com/office/drawing/2014/main" id="{0055E671-558C-4ADB-825E-0129C9869D29}"/>
              </a:ext>
            </a:extLst>
          </p:cNvPr>
          <p:cNvPicPr>
            <a:picLocks noRot="1" noChangeAspect="1"/>
          </p:cNvPicPr>
          <p:nvPr>
            <a:videoFile r:link="rId1"/>
          </p:nvPr>
        </p:nvPicPr>
        <p:blipFill>
          <a:blip r:embed="rId4"/>
          <a:stretch>
            <a:fillRect/>
          </a:stretch>
        </p:blipFill>
        <p:spPr>
          <a:xfrm>
            <a:off x="1752600" y="1524000"/>
            <a:ext cx="6096000" cy="3429000"/>
          </a:xfrm>
          <a:prstGeom prst="rect">
            <a:avLst/>
          </a:prstGeom>
        </p:spPr>
      </p:pic>
    </p:spTree>
    <p:extLst>
      <p:ext uri="{BB962C8B-B14F-4D97-AF65-F5344CB8AC3E}">
        <p14:creationId xmlns:p14="http://schemas.microsoft.com/office/powerpoint/2010/main" val="165106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822272"/>
            <a:ext cx="7027166" cy="7892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7475" lvl="1">
              <a:lnSpc>
                <a:spcPct val="114000"/>
              </a:lnSpc>
              <a:tabLst>
                <a:tab pos="288925" algn="l"/>
              </a:tabLst>
            </a:pPr>
            <a:r>
              <a:rPr lang="en-US" sz="1800" dirty="0">
                <a:solidFill>
                  <a:schemeClr val="tx1"/>
                </a:solidFill>
              </a:rPr>
              <a:t> </a:t>
            </a:r>
            <a:r>
              <a:rPr lang="en-US" sz="1800" dirty="0">
                <a:solidFill>
                  <a:schemeClr val="tx1"/>
                </a:solidFill>
                <a:latin typeface="Georgia" panose="02040502050405020303" pitchFamily="18" charset="0"/>
              </a:rPr>
              <a:t>Human capital was a term which came out of the Nobel Prize winning research of Gary Becker in 1964.</a:t>
            </a:r>
          </a:p>
          <a:p>
            <a:pPr algn="l"/>
            <a:endParaRPr lang="en-US" sz="1600" dirty="0">
              <a:solidFill>
                <a:schemeClr val="tx1"/>
              </a:solidFill>
              <a:latin typeface="Georgia" panose="02040502050405020303" pitchFamily="18" charset="0"/>
            </a:endParaRPr>
          </a:p>
        </p:txBody>
      </p:sp>
      <p:grpSp>
        <p:nvGrpSpPr>
          <p:cNvPr id="7" name="Group 6"/>
          <p:cNvGrpSpPr/>
          <p:nvPr/>
        </p:nvGrpSpPr>
        <p:grpSpPr>
          <a:xfrm>
            <a:off x="1523999" y="294852"/>
            <a:ext cx="3189445" cy="461665"/>
            <a:chOff x="3035519" y="4161507"/>
            <a:chExt cx="1607035" cy="614513"/>
          </a:xfrm>
        </p:grpSpPr>
        <p:sp>
          <p:nvSpPr>
            <p:cNvPr id="8" name="TextBox 7"/>
            <p:cNvSpPr txBox="1"/>
            <p:nvPr/>
          </p:nvSpPr>
          <p:spPr>
            <a:xfrm>
              <a:off x="3035519"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a:extLst>
              <a:ext uri="{FF2B5EF4-FFF2-40B4-BE49-F238E27FC236}">
                <a16:creationId xmlns:a16="http://schemas.microsoft.com/office/drawing/2014/main" id="{FEB3BC02-09E6-4B6B-8D35-A05B6A4E08A5}"/>
              </a:ext>
            </a:extLst>
          </p:cNvPr>
          <p:cNvPicPr>
            <a:picLocks noChangeAspect="1"/>
          </p:cNvPicPr>
          <p:nvPr/>
        </p:nvPicPr>
        <p:blipFill>
          <a:blip r:embed="rId6"/>
          <a:stretch>
            <a:fillRect/>
          </a:stretch>
        </p:blipFill>
        <p:spPr>
          <a:xfrm>
            <a:off x="3200400" y="1692219"/>
            <a:ext cx="4114800" cy="2939144"/>
          </a:xfrm>
          <a:prstGeom prst="rect">
            <a:avLst/>
          </a:prstGeom>
        </p:spPr>
      </p:pic>
      <p:sp>
        <p:nvSpPr>
          <p:cNvPr id="3" name="Rectangle 2">
            <a:extLst>
              <a:ext uri="{FF2B5EF4-FFF2-40B4-BE49-F238E27FC236}">
                <a16:creationId xmlns:a16="http://schemas.microsoft.com/office/drawing/2014/main" id="{FECDFDF2-BD68-4F3D-AB01-79AC463C379D}"/>
              </a:ext>
            </a:extLst>
          </p:cNvPr>
          <p:cNvSpPr/>
          <p:nvPr/>
        </p:nvSpPr>
        <p:spPr>
          <a:xfrm>
            <a:off x="1514474" y="4419600"/>
            <a:ext cx="6858000" cy="2246769"/>
          </a:xfrm>
          <a:prstGeom prst="rect">
            <a:avLst/>
          </a:prstGeom>
        </p:spPr>
        <p:txBody>
          <a:bodyPr wrap="square">
            <a:spAutoFit/>
          </a:bodyPr>
          <a:lstStyle/>
          <a:p>
            <a:r>
              <a:rPr lang="en-US" sz="1400" dirty="0">
                <a:latin typeface="Georgia" panose="02040502050405020303" pitchFamily="18" charset="0"/>
              </a:rPr>
              <a:t>What does it mean for you?</a:t>
            </a:r>
          </a:p>
          <a:p>
            <a:endParaRPr lang="en-US" sz="1400" dirty="0">
              <a:latin typeface="Georgia" panose="02040502050405020303" pitchFamily="18" charset="0"/>
            </a:endParaRPr>
          </a:p>
          <a:p>
            <a:pPr lvl="1">
              <a:buFont typeface="Wingdings" panose="05000000000000000000" pitchFamily="2" charset="2"/>
              <a:buChar char="§"/>
            </a:pPr>
            <a:r>
              <a:rPr lang="en-US" sz="1400" dirty="0">
                <a:latin typeface="Georgia" panose="02040502050405020303" pitchFamily="18" charset="0"/>
              </a:rPr>
              <a:t>Capital is something an individual gets and can apply throughout their life</a:t>
            </a:r>
          </a:p>
          <a:p>
            <a:pPr lvl="1">
              <a:buFont typeface="Wingdings" panose="05000000000000000000" pitchFamily="2" charset="2"/>
              <a:buChar char="§"/>
            </a:pPr>
            <a:endParaRPr lang="en-US" sz="1400" dirty="0">
              <a:latin typeface="Georgia" panose="02040502050405020303" pitchFamily="18" charset="0"/>
            </a:endParaRPr>
          </a:p>
          <a:p>
            <a:pPr lvl="1">
              <a:buFont typeface="Wingdings" panose="05000000000000000000" pitchFamily="2" charset="2"/>
              <a:buChar char="§"/>
            </a:pPr>
            <a:r>
              <a:rPr lang="en-US" sz="1400" dirty="0">
                <a:latin typeface="Georgia" panose="02040502050405020303" pitchFamily="18" charset="0"/>
              </a:rPr>
              <a:t>Many industries (i.e. investment/software) the main capital goes up and down the elevators every day and they could go across the street if not cared for</a:t>
            </a:r>
          </a:p>
          <a:p>
            <a:pPr lvl="1">
              <a:buFont typeface="Wingdings" panose="05000000000000000000" pitchFamily="2" charset="2"/>
              <a:buChar char="§"/>
            </a:pPr>
            <a:endParaRPr lang="en-US" sz="1400" dirty="0">
              <a:latin typeface="Georgia" panose="02040502050405020303" pitchFamily="18" charset="0"/>
            </a:endParaRPr>
          </a:p>
          <a:p>
            <a:pPr lvl="1">
              <a:buFont typeface="Wingdings" panose="05000000000000000000" pitchFamily="2" charset="2"/>
              <a:buChar char="§"/>
            </a:pPr>
            <a:r>
              <a:rPr lang="en-US" sz="1400" dirty="0">
                <a:latin typeface="Georgia" panose="02040502050405020303" pitchFamily="18" charset="0"/>
              </a:rPr>
              <a:t>US – 30% college graduates versus ex US = 6%, continual learning will lead to higher incomes and cause greater prosperity so, “the more you learn, the more you earn!”.</a:t>
            </a:r>
            <a:endParaRPr lang="en-US" sz="1600" dirty="0">
              <a:latin typeface="Georgia" panose="02040502050405020303" pitchFamily="18" charset="0"/>
            </a:endParaRPr>
          </a:p>
        </p:txBody>
      </p:sp>
      <p:pic>
        <p:nvPicPr>
          <p:cNvPr id="4" name="Becker">
            <a:hlinkClick r:id="" action="ppaction://media"/>
            <a:extLst>
              <a:ext uri="{FF2B5EF4-FFF2-40B4-BE49-F238E27FC236}">
                <a16:creationId xmlns:a16="http://schemas.microsoft.com/office/drawing/2014/main" id="{B4B67886-42F1-4CB5-94D7-80F2B15DE8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51400" y="1448694"/>
            <a:ext cx="406400" cy="406400"/>
          </a:xfrm>
          <a:prstGeom prst="rect">
            <a:avLst/>
          </a:prstGeom>
        </p:spPr>
      </p:pic>
    </p:spTree>
    <p:extLst>
      <p:ext uri="{BB962C8B-B14F-4D97-AF65-F5344CB8AC3E}">
        <p14:creationId xmlns:p14="http://schemas.microsoft.com/office/powerpoint/2010/main" val="3989524799"/>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00201" y="294852"/>
            <a:ext cx="3189445" cy="461665"/>
            <a:chOff x="3073914" y="4161507"/>
            <a:chExt cx="1607035" cy="614513"/>
          </a:xfrm>
        </p:grpSpPr>
        <p:sp>
          <p:nvSpPr>
            <p:cNvPr id="8" name="TextBox 7"/>
            <p:cNvSpPr txBox="1"/>
            <p:nvPr/>
          </p:nvSpPr>
          <p:spPr>
            <a:xfrm>
              <a:off x="3073914"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197408"/>
            <a:ext cx="58102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62200" y="5791200"/>
            <a:ext cx="6172200" cy="615553"/>
          </a:xfrm>
          <a:prstGeom prst="rect">
            <a:avLst/>
          </a:prstGeom>
          <a:noFill/>
        </p:spPr>
        <p:txBody>
          <a:bodyPr wrap="square" rtlCol="0">
            <a:spAutoFit/>
          </a:bodyPr>
          <a:lstStyle/>
          <a:p>
            <a:pPr algn="ctr"/>
            <a:r>
              <a:rPr lang="en-US" sz="1600" b="1" i="1" dirty="0"/>
              <a:t>Most of your financial value is already contained within yourself, waiting to be unlocked over time</a:t>
            </a:r>
            <a:r>
              <a:rPr lang="en-US" sz="1600" i="1" dirty="0"/>
              <a:t>.</a:t>
            </a:r>
            <a:r>
              <a:rPr lang="en-US" dirty="0"/>
              <a:t> </a:t>
            </a:r>
          </a:p>
        </p:txBody>
      </p:sp>
      <p:pic>
        <p:nvPicPr>
          <p:cNvPr id="3" name="Age and assets">
            <a:hlinkClick r:id="" action="ppaction://media"/>
            <a:extLst>
              <a:ext uri="{FF2B5EF4-FFF2-40B4-BE49-F238E27FC236}">
                <a16:creationId xmlns:a16="http://schemas.microsoft.com/office/drawing/2014/main" id="{A3C5AF6F-C6D5-44E1-AEA7-7E5A2F26A4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45100" y="636263"/>
            <a:ext cx="406400" cy="406400"/>
          </a:xfrm>
          <a:prstGeom prst="rect">
            <a:avLst/>
          </a:prstGeom>
        </p:spPr>
      </p:pic>
    </p:spTree>
    <p:extLst>
      <p:ext uri="{BB962C8B-B14F-4D97-AF65-F5344CB8AC3E}">
        <p14:creationId xmlns:p14="http://schemas.microsoft.com/office/powerpoint/2010/main" val="3151667290"/>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1066800"/>
            <a:ext cx="7027166"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r>
              <a:rPr lang="en-US" sz="1800" dirty="0">
                <a:solidFill>
                  <a:schemeClr val="tx1"/>
                </a:solidFill>
              </a:rPr>
              <a:t> </a:t>
            </a:r>
            <a:endParaRPr lang="en-US" sz="1400" dirty="0">
              <a:solidFill>
                <a:schemeClr val="tx1"/>
              </a:solidFill>
            </a:endParaRPr>
          </a:p>
          <a:p>
            <a:r>
              <a:rPr lang="en-US" sz="1800" dirty="0">
                <a:solidFill>
                  <a:schemeClr val="tx1"/>
                </a:solidFill>
              </a:rPr>
              <a:t>Investment in Education has been shown to yield innumerable financial, professional and personal benefits</a:t>
            </a:r>
          </a:p>
        </p:txBody>
      </p:sp>
      <p:grpSp>
        <p:nvGrpSpPr>
          <p:cNvPr id="7" name="Group 6"/>
          <p:cNvGrpSpPr/>
          <p:nvPr/>
        </p:nvGrpSpPr>
        <p:grpSpPr>
          <a:xfrm>
            <a:off x="1336751" y="294853"/>
            <a:ext cx="3189445" cy="461665"/>
            <a:chOff x="2941172" y="4161508"/>
            <a:chExt cx="1607035" cy="614513"/>
          </a:xfrm>
        </p:grpSpPr>
        <p:sp>
          <p:nvSpPr>
            <p:cNvPr id="8" name="TextBox 7"/>
            <p:cNvSpPr txBox="1"/>
            <p:nvPr/>
          </p:nvSpPr>
          <p:spPr>
            <a:xfrm>
              <a:off x="2941172" y="4161508"/>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908" y="2286000"/>
            <a:ext cx="4568999"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2286000" y="4800600"/>
            <a:ext cx="5690902" cy="10775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t>“Education is not a bucket to be filled rather it is a fire to keep burning. “</a:t>
            </a:r>
          </a:p>
          <a:p>
            <a:pPr marL="0" indent="0" algn="ctr">
              <a:buNone/>
            </a:pPr>
            <a:r>
              <a:rPr lang="en-US" sz="1600" dirty="0"/>
              <a:t>William Butler Yeats</a:t>
            </a:r>
          </a:p>
          <a:p>
            <a:pPr lvl="1">
              <a:buFont typeface="Wingdings" panose="05000000000000000000" pitchFamily="2" charset="2"/>
              <a:buChar char="§"/>
            </a:pPr>
            <a:endParaRPr lang="en-US" sz="1400" dirty="0"/>
          </a:p>
          <a:p>
            <a:pPr>
              <a:buFont typeface="Wingdings" panose="05000000000000000000" pitchFamily="2" charset="2"/>
              <a:buChar char="§"/>
            </a:pPr>
            <a:endParaRPr lang="en-US" sz="1400" dirty="0"/>
          </a:p>
        </p:txBody>
      </p:sp>
    </p:spTree>
    <p:extLst>
      <p:ext uri="{BB962C8B-B14F-4D97-AF65-F5344CB8AC3E}">
        <p14:creationId xmlns:p14="http://schemas.microsoft.com/office/powerpoint/2010/main" val="2206550023"/>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5" name="ARROW.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1066800"/>
            <a:ext cx="7027166"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r>
              <a:rPr lang="en-US" sz="1400" dirty="0"/>
              <a:t> </a:t>
            </a:r>
            <a:r>
              <a:rPr lang="en-US" sz="1800" dirty="0">
                <a:solidFill>
                  <a:schemeClr val="tx1"/>
                </a:solidFill>
              </a:rPr>
              <a:t>Education</a:t>
            </a:r>
          </a:p>
          <a:p>
            <a:pPr lvl="1" algn="l">
              <a:buFont typeface="Wingdings" panose="05000000000000000000" pitchFamily="2" charset="2"/>
              <a:buChar char="§"/>
            </a:pPr>
            <a:endParaRPr lang="en-US" sz="1400" dirty="0">
              <a:solidFill>
                <a:schemeClr val="tx1"/>
              </a:solidFill>
            </a:endParaRPr>
          </a:p>
          <a:p>
            <a:pPr lvl="1" algn="l">
              <a:buFont typeface="Wingdings" panose="05000000000000000000" pitchFamily="2" charset="2"/>
              <a:buChar char="§"/>
            </a:pPr>
            <a:r>
              <a:rPr lang="en-US" sz="1600" dirty="0">
                <a:solidFill>
                  <a:schemeClr val="tx1"/>
                </a:solidFill>
              </a:rPr>
              <a:t> Earnings disparity between education levels continues to widen</a:t>
            </a:r>
          </a:p>
        </p:txBody>
      </p:sp>
      <p:grpSp>
        <p:nvGrpSpPr>
          <p:cNvPr id="7" name="Group 6"/>
          <p:cNvGrpSpPr/>
          <p:nvPr/>
        </p:nvGrpSpPr>
        <p:grpSpPr>
          <a:xfrm>
            <a:off x="1336751" y="294853"/>
            <a:ext cx="3189445" cy="461665"/>
            <a:chOff x="2941172" y="4161508"/>
            <a:chExt cx="1607035" cy="614513"/>
          </a:xfrm>
        </p:grpSpPr>
        <p:sp>
          <p:nvSpPr>
            <p:cNvPr id="8" name="TextBox 7"/>
            <p:cNvSpPr txBox="1"/>
            <p:nvPr/>
          </p:nvSpPr>
          <p:spPr>
            <a:xfrm>
              <a:off x="2941172" y="4161508"/>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079" y="2209800"/>
            <a:ext cx="530780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335486"/>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5" name="ARROW.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23A4E-9D0E-4FA2-9564-EADE016F5FD9}"/>
              </a:ext>
            </a:extLst>
          </p:cNvPr>
          <p:cNvSpPr>
            <a:spLocks noGrp="1"/>
          </p:cNvSpPr>
          <p:nvPr>
            <p:ph sz="quarter" idx="1"/>
          </p:nvPr>
        </p:nvSpPr>
        <p:spPr>
          <a:xfrm>
            <a:off x="1250377" y="3284758"/>
            <a:ext cx="5696306" cy="3280884"/>
          </a:xfrm>
        </p:spPr>
        <p:txBody>
          <a:bodyPr/>
          <a:lstStyle/>
          <a:p>
            <a:r>
              <a:rPr lang="en-US" dirty="0"/>
              <a:t> </a:t>
            </a:r>
          </a:p>
        </p:txBody>
      </p:sp>
      <p:sp>
        <p:nvSpPr>
          <p:cNvPr id="4" name="Rectangle 3">
            <a:extLst>
              <a:ext uri="{FF2B5EF4-FFF2-40B4-BE49-F238E27FC236}">
                <a16:creationId xmlns:a16="http://schemas.microsoft.com/office/drawing/2014/main" id="{86E1157A-D02A-448A-8D0B-28CFEDFA290E}"/>
              </a:ext>
            </a:extLst>
          </p:cNvPr>
          <p:cNvSpPr/>
          <p:nvPr/>
        </p:nvSpPr>
        <p:spPr>
          <a:xfrm>
            <a:off x="1905000" y="3244334"/>
            <a:ext cx="5334000" cy="369332"/>
          </a:xfrm>
          <a:prstGeom prst="rect">
            <a:avLst/>
          </a:prstGeom>
        </p:spPr>
        <p:txBody>
          <a:bodyPr wrap="square">
            <a:spAutoFit/>
          </a:bodyPr>
          <a:lstStyle/>
          <a:p>
            <a:r>
              <a:rPr lang="en-US" dirty="0"/>
              <a:t> </a:t>
            </a:r>
          </a:p>
        </p:txBody>
      </p:sp>
      <p:sp>
        <p:nvSpPr>
          <p:cNvPr id="5" name="Rectangle 4">
            <a:extLst>
              <a:ext uri="{FF2B5EF4-FFF2-40B4-BE49-F238E27FC236}">
                <a16:creationId xmlns:a16="http://schemas.microsoft.com/office/drawing/2014/main" id="{1CD71E89-2196-469D-8BD2-2F6D01A67A21}"/>
              </a:ext>
            </a:extLst>
          </p:cNvPr>
          <p:cNvSpPr/>
          <p:nvPr/>
        </p:nvSpPr>
        <p:spPr>
          <a:xfrm>
            <a:off x="1676400" y="3244334"/>
            <a:ext cx="4038599" cy="369332"/>
          </a:xfrm>
          <a:prstGeom prst="rect">
            <a:avLst/>
          </a:prstGeom>
        </p:spPr>
        <p:txBody>
          <a:bodyPr wrap="square">
            <a:spAutoFit/>
          </a:bodyPr>
          <a:lstStyle/>
          <a:p>
            <a:r>
              <a:rPr lang="en-US" dirty="0"/>
              <a:t> </a:t>
            </a:r>
          </a:p>
        </p:txBody>
      </p:sp>
      <p:sp>
        <p:nvSpPr>
          <p:cNvPr id="8" name="Rectangle 7">
            <a:extLst>
              <a:ext uri="{FF2B5EF4-FFF2-40B4-BE49-F238E27FC236}">
                <a16:creationId xmlns:a16="http://schemas.microsoft.com/office/drawing/2014/main" id="{4070530C-A5E4-4CC6-9FE6-E373C74E2AC9}"/>
              </a:ext>
            </a:extLst>
          </p:cNvPr>
          <p:cNvSpPr>
            <a:spLocks noChangeArrowheads="1"/>
          </p:cNvSpPr>
          <p:nvPr/>
        </p:nvSpPr>
        <p:spPr bwMode="auto">
          <a:xfrm>
            <a:off x="1702981" y="731475"/>
            <a:ext cx="7537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9" name="Picture 8">
            <a:extLst>
              <a:ext uri="{FF2B5EF4-FFF2-40B4-BE49-F238E27FC236}">
                <a16:creationId xmlns:a16="http://schemas.microsoft.com/office/drawing/2014/main" id="{E163728F-5E97-478D-9EB3-BF1FA78669F2}"/>
              </a:ext>
            </a:extLst>
          </p:cNvPr>
          <p:cNvPicPr>
            <a:picLocks noChangeAspect="1"/>
          </p:cNvPicPr>
          <p:nvPr/>
        </p:nvPicPr>
        <p:blipFill>
          <a:blip r:embed="rId4"/>
          <a:stretch>
            <a:fillRect/>
          </a:stretch>
        </p:blipFill>
        <p:spPr>
          <a:xfrm>
            <a:off x="1524000" y="526808"/>
            <a:ext cx="3188484" cy="646232"/>
          </a:xfrm>
          <a:prstGeom prst="rect">
            <a:avLst/>
          </a:prstGeom>
        </p:spPr>
      </p:pic>
      <p:pic>
        <p:nvPicPr>
          <p:cNvPr id="14" name="Picture 3">
            <a:extLst>
              <a:ext uri="{FF2B5EF4-FFF2-40B4-BE49-F238E27FC236}">
                <a16:creationId xmlns:a16="http://schemas.microsoft.com/office/drawing/2014/main" id="{A39804D7-7D5E-43F4-B8D8-1D4EC9CA2F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1646172" y="760001"/>
            <a:ext cx="258828" cy="17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0AD02B24-5D28-4301-867D-8BE1C539BCDF}"/>
              </a:ext>
            </a:extLst>
          </p:cNvPr>
          <p:cNvSpPr/>
          <p:nvPr/>
        </p:nvSpPr>
        <p:spPr>
          <a:xfrm>
            <a:off x="1676400" y="5407862"/>
            <a:ext cx="4572000" cy="923330"/>
          </a:xfrm>
          <a:prstGeom prst="rect">
            <a:avLst/>
          </a:prstGeom>
        </p:spPr>
        <p:txBody>
          <a:bodyPr>
            <a:spAutoFit/>
          </a:bodyPr>
          <a:lstStyle/>
          <a:p>
            <a:r>
              <a:rPr lang="en-US" dirty="0"/>
              <a:t>Highlight the benefits to college completion and to lifelong learning</a:t>
            </a:r>
          </a:p>
          <a:p>
            <a:r>
              <a:rPr lang="en-US" dirty="0"/>
              <a:t>Play :47 to 1:30</a:t>
            </a:r>
          </a:p>
        </p:txBody>
      </p:sp>
      <p:pic>
        <p:nvPicPr>
          <p:cNvPr id="2" name="Online Media 1" title="Education (Invest in You)">
            <a:hlinkClick r:id="" action="ppaction://media"/>
            <a:extLst>
              <a:ext uri="{FF2B5EF4-FFF2-40B4-BE49-F238E27FC236}">
                <a16:creationId xmlns:a16="http://schemas.microsoft.com/office/drawing/2014/main" id="{775A8B25-ED70-4BFE-A68C-63E1CD295AFB}"/>
              </a:ext>
            </a:extLst>
          </p:cNvPr>
          <p:cNvPicPr>
            <a:picLocks noRot="1" noChangeAspect="1"/>
          </p:cNvPicPr>
          <p:nvPr>
            <a:videoFile r:link="rId1"/>
          </p:nvPr>
        </p:nvPicPr>
        <p:blipFill>
          <a:blip r:embed="rId6"/>
          <a:stretch>
            <a:fillRect/>
          </a:stretch>
        </p:blipFill>
        <p:spPr>
          <a:xfrm>
            <a:off x="1646172" y="1570258"/>
            <a:ext cx="6096000" cy="3429000"/>
          </a:xfrm>
          <a:prstGeom prst="rect">
            <a:avLst/>
          </a:prstGeom>
        </p:spPr>
      </p:pic>
    </p:spTree>
    <p:extLst>
      <p:ext uri="{BB962C8B-B14F-4D97-AF65-F5344CB8AC3E}">
        <p14:creationId xmlns:p14="http://schemas.microsoft.com/office/powerpoint/2010/main" val="1284625900"/>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746470" y="1284767"/>
            <a:ext cx="7027166"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r>
              <a:rPr lang="en-US" sz="1400" dirty="0"/>
              <a:t> </a:t>
            </a:r>
            <a:r>
              <a:rPr lang="en-US" sz="1800" dirty="0">
                <a:solidFill>
                  <a:schemeClr val="tx1"/>
                </a:solidFill>
              </a:rPr>
              <a:t>Education</a:t>
            </a:r>
          </a:p>
          <a:p>
            <a:pPr lvl="1" algn="l">
              <a:buFont typeface="Wingdings" panose="05000000000000000000" pitchFamily="2" charset="2"/>
              <a:buChar char="§"/>
            </a:pPr>
            <a:endParaRPr lang="en-US" sz="1400" dirty="0">
              <a:solidFill>
                <a:schemeClr val="tx1"/>
              </a:solidFill>
            </a:endParaRPr>
          </a:p>
          <a:p>
            <a:pPr lvl="1" algn="l">
              <a:buFont typeface="Wingdings" panose="05000000000000000000" pitchFamily="2" charset="2"/>
              <a:buChar char="§"/>
            </a:pPr>
            <a:r>
              <a:rPr lang="en-US" sz="1600" dirty="0">
                <a:solidFill>
                  <a:schemeClr val="tx1"/>
                </a:solidFill>
              </a:rPr>
              <a:t> Disparity among Millennials living in poverty based on education level is meaningful</a:t>
            </a:r>
          </a:p>
        </p:txBody>
      </p:sp>
      <p:grpSp>
        <p:nvGrpSpPr>
          <p:cNvPr id="7" name="Group 6"/>
          <p:cNvGrpSpPr/>
          <p:nvPr/>
        </p:nvGrpSpPr>
        <p:grpSpPr>
          <a:xfrm>
            <a:off x="1336751" y="294853"/>
            <a:ext cx="3189445" cy="461665"/>
            <a:chOff x="2941172" y="4161508"/>
            <a:chExt cx="1607035" cy="614513"/>
          </a:xfrm>
        </p:grpSpPr>
        <p:sp>
          <p:nvSpPr>
            <p:cNvPr id="8" name="TextBox 7"/>
            <p:cNvSpPr txBox="1"/>
            <p:nvPr/>
          </p:nvSpPr>
          <p:spPr>
            <a:xfrm>
              <a:off x="2941172" y="4161508"/>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062641" y="2819400"/>
            <a:ext cx="4351825" cy="3048000"/>
            <a:chOff x="-2667000" y="4438322"/>
            <a:chExt cx="4848225" cy="2771775"/>
          </a:xfrm>
        </p:grpSpPr>
        <p:pic>
          <p:nvPicPr>
            <p:cNvPr id="1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81297"/>
              <a:ext cx="48482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9117" y="4438322"/>
              <a:ext cx="48101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04961395"/>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6" name="ARROW.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298" y="756517"/>
            <a:ext cx="6732827" cy="371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Subtitle 2"/>
          <p:cNvSpPr txBox="1">
            <a:spLocks/>
          </p:cNvSpPr>
          <p:nvPr/>
        </p:nvSpPr>
        <p:spPr>
          <a:xfrm>
            <a:off x="1811256" y="4800600"/>
            <a:ext cx="7220492"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dirty="0">
                <a:solidFill>
                  <a:schemeClr val="tx1"/>
                </a:solidFill>
              </a:rPr>
              <a:t>As educational attainment increases, so does the median weekly earnings</a:t>
            </a:r>
          </a:p>
          <a:p>
            <a:pPr algn="l"/>
            <a:endParaRPr lang="en-US" sz="1400" dirty="0">
              <a:solidFill>
                <a:schemeClr val="tx1"/>
              </a:solidFill>
            </a:endParaRPr>
          </a:p>
          <a:p>
            <a:pPr algn="l"/>
            <a:r>
              <a:rPr lang="en-US" sz="1400" dirty="0">
                <a:solidFill>
                  <a:schemeClr val="tx1"/>
                </a:solidFill>
              </a:rPr>
              <a:t>The stability of the earnings also improves as the unemployment rate goes down significantly</a:t>
            </a:r>
          </a:p>
          <a:p>
            <a:pPr algn="l"/>
            <a:endParaRPr lang="en-US" sz="1400" dirty="0">
              <a:solidFill>
                <a:schemeClr val="tx1"/>
              </a:solidFill>
            </a:endParaRPr>
          </a:p>
          <a:p>
            <a:pPr algn="l"/>
            <a:r>
              <a:rPr lang="en-US" sz="1400" dirty="0">
                <a:solidFill>
                  <a:schemeClr val="tx1"/>
                </a:solidFill>
              </a:rPr>
              <a:t>Attainment of Bachelor’s degree seems to be where above average results are achieved</a:t>
            </a:r>
          </a:p>
          <a:p>
            <a:pPr algn="l"/>
            <a:endParaRPr lang="en-US" sz="1600" dirty="0">
              <a:solidFill>
                <a:schemeClr val="tx1"/>
              </a:solidFill>
            </a:endParaRPr>
          </a:p>
          <a:p>
            <a:pPr algn="l"/>
            <a:endParaRPr lang="en-US" sz="1600" dirty="0">
              <a:solidFill>
                <a:schemeClr val="tx1"/>
              </a:solidFill>
            </a:endParaRPr>
          </a:p>
          <a:p>
            <a:pPr algn="l"/>
            <a:endParaRPr lang="en-US" sz="1400" dirty="0">
              <a:solidFill>
                <a:srgbClr val="205AA0"/>
              </a:solidFill>
            </a:endParaRPr>
          </a:p>
        </p:txBody>
      </p:sp>
      <p:grpSp>
        <p:nvGrpSpPr>
          <p:cNvPr id="7" name="Group 6"/>
          <p:cNvGrpSpPr/>
          <p:nvPr/>
        </p:nvGrpSpPr>
        <p:grpSpPr>
          <a:xfrm>
            <a:off x="1523999" y="294852"/>
            <a:ext cx="3189445" cy="461665"/>
            <a:chOff x="3035519" y="4161507"/>
            <a:chExt cx="1607035" cy="614513"/>
          </a:xfrm>
        </p:grpSpPr>
        <p:sp>
          <p:nvSpPr>
            <p:cNvPr id="8" name="TextBox 7"/>
            <p:cNvSpPr txBox="1"/>
            <p:nvPr/>
          </p:nvSpPr>
          <p:spPr>
            <a:xfrm>
              <a:off x="3035519"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levels matters">
            <a:hlinkClick r:id="" action="ppaction://media"/>
            <a:extLst>
              <a:ext uri="{FF2B5EF4-FFF2-40B4-BE49-F238E27FC236}">
                <a16:creationId xmlns:a16="http://schemas.microsoft.com/office/drawing/2014/main" id="{48D71B5E-D226-4654-BB2E-F56579FB36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68511" y="4522489"/>
            <a:ext cx="406400" cy="406400"/>
          </a:xfrm>
          <a:prstGeom prst="rect">
            <a:avLst/>
          </a:prstGeom>
        </p:spPr>
      </p:pic>
    </p:spTree>
    <p:extLst>
      <p:ext uri="{BB962C8B-B14F-4D97-AF65-F5344CB8AC3E}">
        <p14:creationId xmlns:p14="http://schemas.microsoft.com/office/powerpoint/2010/main" val="3327173397"/>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4950" y="1447800"/>
            <a:ext cx="7315200" cy="1862959"/>
          </a:xfrm>
        </p:spPr>
        <p:txBody>
          <a:bodyPr vert="horz" lIns="91440" tIns="45720" rIns="91440" bIns="45720" rtlCol="0">
            <a:normAutofit lnSpcReduction="10000"/>
          </a:bodyPr>
          <a:lstStyle/>
          <a:p>
            <a:pPr marL="0" indent="0">
              <a:buNone/>
            </a:pPr>
            <a:r>
              <a:rPr lang="en-US" sz="1600" dirty="0"/>
              <a:t>While much of the research focuses on the benefits of formal, post-secondary education, there is a variety of ways to increase one’s level of education</a:t>
            </a:r>
          </a:p>
          <a:p>
            <a:pPr lvl="1">
              <a:buFont typeface="Wingdings" panose="05000000000000000000" pitchFamily="2" charset="2"/>
              <a:buChar char="§"/>
            </a:pPr>
            <a:r>
              <a:rPr lang="en-US" sz="1600" dirty="0"/>
              <a:t>Advanced degrees</a:t>
            </a:r>
          </a:p>
          <a:p>
            <a:pPr lvl="1">
              <a:buFont typeface="Wingdings" panose="05000000000000000000" pitchFamily="2" charset="2"/>
              <a:buChar char="§"/>
            </a:pPr>
            <a:r>
              <a:rPr lang="en-US" sz="1600" dirty="0"/>
              <a:t>Relevant certifications</a:t>
            </a:r>
          </a:p>
          <a:p>
            <a:pPr lvl="1">
              <a:buFont typeface="Wingdings" panose="05000000000000000000" pitchFamily="2" charset="2"/>
              <a:buChar char="§"/>
            </a:pPr>
            <a:r>
              <a:rPr lang="en-US" sz="1600" dirty="0"/>
              <a:t>Workshops/Conferences</a:t>
            </a:r>
          </a:p>
          <a:p>
            <a:pPr lvl="1">
              <a:buFont typeface="Wingdings" panose="05000000000000000000" pitchFamily="2" charset="2"/>
              <a:buChar char="§"/>
            </a:pPr>
            <a:r>
              <a:rPr lang="en-US" sz="1600" dirty="0"/>
              <a:t>Books, articles, publications, blogs, news</a:t>
            </a:r>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4950" y="3317088"/>
            <a:ext cx="67532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Image result for invest in yourself quo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18137"/>
            <a:ext cx="1962150" cy="13296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04950" y="294853"/>
            <a:ext cx="3189445" cy="461665"/>
            <a:chOff x="3025921" y="4161508"/>
            <a:chExt cx="1607035" cy="614513"/>
          </a:xfrm>
        </p:grpSpPr>
        <p:sp>
          <p:nvSpPr>
            <p:cNvPr id="8" name="TextBox 7"/>
            <p:cNvSpPr txBox="1"/>
            <p:nvPr/>
          </p:nvSpPr>
          <p:spPr>
            <a:xfrm>
              <a:off x="3025921" y="4161508"/>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summary educ">
            <a:hlinkClick r:id="" action="ppaction://media"/>
            <a:extLst>
              <a:ext uri="{FF2B5EF4-FFF2-40B4-BE49-F238E27FC236}">
                <a16:creationId xmlns:a16="http://schemas.microsoft.com/office/drawing/2014/main" id="{BACC28B4-F0E7-42FC-BE5B-BC139C2DE7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46587" y="840118"/>
            <a:ext cx="406400" cy="406400"/>
          </a:xfrm>
          <a:prstGeom prst="rect">
            <a:avLst/>
          </a:prstGeom>
        </p:spPr>
      </p:pic>
    </p:spTree>
    <p:extLst>
      <p:ext uri="{BB962C8B-B14F-4D97-AF65-F5344CB8AC3E}">
        <p14:creationId xmlns:p14="http://schemas.microsoft.com/office/powerpoint/2010/main" val="1236237570"/>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10"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46470" y="914400"/>
            <a:ext cx="6940330" cy="1905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900" dirty="0"/>
              <a:t>Health</a:t>
            </a:r>
          </a:p>
          <a:p>
            <a:pPr marL="0" indent="0">
              <a:buFont typeface="Arial" panose="020B0604020202020204" pitchFamily="34" charset="0"/>
              <a:buNone/>
            </a:pPr>
            <a:endParaRPr lang="en-US" sz="2100" dirty="0"/>
          </a:p>
          <a:p>
            <a:pPr lvl="1">
              <a:buFont typeface="Wingdings" panose="05000000000000000000" pitchFamily="2" charset="2"/>
              <a:buChar char="§"/>
            </a:pPr>
            <a:r>
              <a:rPr lang="en-US" sz="1700" dirty="0"/>
              <a:t>A healthy lifestyle can reduce risk of heart disease and stroke increasing life expectancy</a:t>
            </a:r>
          </a:p>
          <a:p>
            <a:pPr lvl="2">
              <a:buFont typeface="Wingdings" panose="05000000000000000000" pitchFamily="2" charset="2"/>
              <a:buChar char="§"/>
            </a:pPr>
            <a:endParaRPr lang="en-US" sz="1700" dirty="0"/>
          </a:p>
          <a:p>
            <a:pPr lvl="1">
              <a:buFont typeface="Wingdings" panose="05000000000000000000" pitchFamily="2" charset="2"/>
              <a:buChar char="§"/>
            </a:pPr>
            <a:r>
              <a:rPr lang="en-US" sz="1700" dirty="0"/>
              <a:t>Heart Disease is the leading cause of death in both men and women in the US. (1 in 4 deaths)</a:t>
            </a:r>
          </a:p>
          <a:p>
            <a:pPr lvl="1">
              <a:buFont typeface="Wingdings" panose="05000000000000000000" pitchFamily="2" charset="2"/>
              <a:buChar char="§"/>
            </a:pPr>
            <a:endParaRPr lang="en-US" sz="1700" dirty="0"/>
          </a:p>
        </p:txBody>
      </p:sp>
      <p:pic>
        <p:nvPicPr>
          <p:cNvPr id="11" name="Picture 2" descr="Heart Disease Death Rates, 2008-2010. Age adjusted average annual deaths per 100,000 among adults ages 35 and older, by county. Rates range from 109.8 to 750.8 per 100,000. Counties with the highest rates are located primarily in Alabama, Louisiana, Mississippi, Oklahoma, southern Georgia, eastern Kentucky, northeastern Michigan, and southern Califor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743200"/>
            <a:ext cx="5809268" cy="37256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00202" y="303339"/>
            <a:ext cx="4343400" cy="461665"/>
            <a:chOff x="3073914" y="4172804"/>
            <a:chExt cx="2188467" cy="614513"/>
          </a:xfrm>
        </p:grpSpPr>
        <p:sp>
          <p:nvSpPr>
            <p:cNvPr id="10" name="TextBox 9"/>
            <p:cNvSpPr txBox="1"/>
            <p:nvPr/>
          </p:nvSpPr>
          <p:spPr>
            <a:xfrm>
              <a:off x="3073914" y="4172804"/>
              <a:ext cx="2188467" cy="614513"/>
            </a:xfrm>
            <a:prstGeom prst="rect">
              <a:avLst/>
            </a:prstGeom>
            <a:noFill/>
          </p:spPr>
          <p:txBody>
            <a:bodyPr wrap="square" rtlCol="0" anchor="ctr">
              <a:spAutoFit/>
            </a:bodyPr>
            <a:lstStyle/>
            <a:p>
              <a:pPr algn="ctr"/>
              <a:r>
                <a:rPr lang="en-US" sz="2400" dirty="0"/>
                <a:t>Invest in You – Health</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5580587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600200" y="2026414"/>
            <a:ext cx="82296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dirty="0"/>
          </a:p>
        </p:txBody>
      </p:sp>
      <p:sp>
        <p:nvSpPr>
          <p:cNvPr id="9" name="Content Placeholder 2"/>
          <p:cNvSpPr txBox="1">
            <a:spLocks/>
          </p:cNvSpPr>
          <p:nvPr/>
        </p:nvSpPr>
        <p:spPr>
          <a:xfrm>
            <a:off x="1447800" y="1143000"/>
            <a:ext cx="7467600" cy="6608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Benefits of investing in personal Health encompass various aspects of well-being including </a:t>
            </a:r>
            <a:r>
              <a:rPr lang="en-US" sz="1800" i="1" dirty="0"/>
              <a:t>physical</a:t>
            </a:r>
            <a:r>
              <a:rPr lang="en-US" sz="1800" dirty="0"/>
              <a:t>, </a:t>
            </a:r>
            <a:r>
              <a:rPr lang="en-US" sz="1800" i="1" dirty="0"/>
              <a:t>psychological</a:t>
            </a:r>
            <a:r>
              <a:rPr lang="en-US" sz="1800" dirty="0"/>
              <a:t> as well as </a:t>
            </a:r>
            <a:r>
              <a:rPr lang="en-US" sz="1800" i="1" dirty="0"/>
              <a:t>financial</a:t>
            </a:r>
          </a:p>
        </p:txBody>
      </p:sp>
      <p:grpSp>
        <p:nvGrpSpPr>
          <p:cNvPr id="8" name="Group 7"/>
          <p:cNvGrpSpPr/>
          <p:nvPr/>
        </p:nvGrpSpPr>
        <p:grpSpPr>
          <a:xfrm>
            <a:off x="1336752" y="294853"/>
            <a:ext cx="6207050" cy="461665"/>
            <a:chOff x="2941172" y="4161508"/>
            <a:chExt cx="1969757" cy="614513"/>
          </a:xfrm>
        </p:grpSpPr>
        <p:sp>
          <p:nvSpPr>
            <p:cNvPr id="10" name="TextBox 9"/>
            <p:cNvSpPr txBox="1"/>
            <p:nvPr/>
          </p:nvSpPr>
          <p:spPr>
            <a:xfrm>
              <a:off x="2941172" y="4161508"/>
              <a:ext cx="1969757" cy="614513"/>
            </a:xfrm>
            <a:prstGeom prst="rect">
              <a:avLst/>
            </a:prstGeom>
            <a:noFill/>
          </p:spPr>
          <p:txBody>
            <a:bodyPr wrap="square" rtlCol="0" anchor="ctr">
              <a:spAutoFit/>
            </a:bodyPr>
            <a:lstStyle/>
            <a:p>
              <a:pPr algn="ctr"/>
              <a:r>
                <a:rPr lang="en-US" sz="2400" dirty="0"/>
                <a:t>Invest in You – Health</a:t>
              </a: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746470" y="2209800"/>
            <a:ext cx="6629400" cy="2862322"/>
          </a:xfrm>
          <a:prstGeom prst="rect">
            <a:avLst/>
          </a:prstGeom>
        </p:spPr>
        <p:txBody>
          <a:bodyPr wrap="square">
            <a:spAutoFit/>
          </a:bodyPr>
          <a:lstStyle/>
          <a:p>
            <a:r>
              <a:rPr lang="en-US" dirty="0"/>
              <a:t>Body is like a well-oiled machine. (</a:t>
            </a:r>
            <a:r>
              <a:rPr lang="en-US" dirty="0" err="1"/>
              <a:t>Lifehack</a:t>
            </a:r>
            <a:r>
              <a:rPr lang="en-US" dirty="0"/>
              <a:t>)</a:t>
            </a:r>
          </a:p>
          <a:p>
            <a:endParaRPr lang="en-US" dirty="0"/>
          </a:p>
          <a:p>
            <a:pPr marL="171450" indent="-171450">
              <a:buFontTx/>
              <a:buChar char="-"/>
            </a:pPr>
            <a:r>
              <a:rPr lang="en-US" sz="1600" dirty="0"/>
              <a:t>Give it high quality fuel. Make healthy food choices</a:t>
            </a:r>
          </a:p>
          <a:p>
            <a:pPr marL="171450" indent="-171450">
              <a:buFontTx/>
              <a:buChar char="-"/>
            </a:pPr>
            <a:endParaRPr lang="en-US" sz="1600" dirty="0"/>
          </a:p>
          <a:p>
            <a:pPr marL="171450" indent="-171450">
              <a:buFontTx/>
              <a:buChar char="-"/>
            </a:pPr>
            <a:r>
              <a:rPr lang="en-US" sz="1600" dirty="0"/>
              <a:t>Don’t push it too hard. Rest and relax often.</a:t>
            </a:r>
          </a:p>
          <a:p>
            <a:r>
              <a:rPr lang="en-US" sz="1600" dirty="0"/>
              <a:t> </a:t>
            </a:r>
          </a:p>
          <a:p>
            <a:pPr marL="171450" indent="-171450">
              <a:buFontTx/>
              <a:buChar char="-"/>
            </a:pPr>
            <a:r>
              <a:rPr lang="en-US" sz="1600" dirty="0"/>
              <a:t>Don’t overload your system. </a:t>
            </a:r>
          </a:p>
          <a:p>
            <a:pPr marL="171450" indent="-171450">
              <a:buFontTx/>
              <a:buChar char="-"/>
            </a:pPr>
            <a:endParaRPr lang="en-US" sz="1600" dirty="0"/>
          </a:p>
          <a:p>
            <a:pPr marL="171450" indent="-171450">
              <a:buFontTx/>
              <a:buChar char="-"/>
            </a:pPr>
            <a:r>
              <a:rPr lang="en-US" sz="1600" dirty="0"/>
              <a:t>Get regular and necessary maintenance. Go to the doctor when sick. </a:t>
            </a:r>
          </a:p>
          <a:p>
            <a:pPr marL="171450" indent="-171450">
              <a:buFontTx/>
              <a:buChar char="-"/>
            </a:pPr>
            <a:endParaRPr lang="en-US" sz="1600" dirty="0"/>
          </a:p>
          <a:p>
            <a:pPr marL="171450" indent="-171450">
              <a:buFontTx/>
              <a:buChar char="-"/>
            </a:pPr>
            <a:r>
              <a:rPr lang="en-US" sz="1600" dirty="0"/>
              <a:t>Polish the exterior? Haircuts. Clothes that make you feel confident</a:t>
            </a:r>
          </a:p>
        </p:txBody>
      </p:sp>
      <p:sp>
        <p:nvSpPr>
          <p:cNvPr id="2" name="TextBox 1"/>
          <p:cNvSpPr txBox="1"/>
          <p:nvPr/>
        </p:nvSpPr>
        <p:spPr>
          <a:xfrm>
            <a:off x="1447800" y="5594866"/>
            <a:ext cx="6989670" cy="338554"/>
          </a:xfrm>
          <a:prstGeom prst="rect">
            <a:avLst/>
          </a:prstGeom>
          <a:noFill/>
        </p:spPr>
        <p:txBody>
          <a:bodyPr wrap="none" rtlCol="0">
            <a:spAutoFit/>
          </a:bodyPr>
          <a:lstStyle/>
          <a:p>
            <a:r>
              <a:rPr lang="en-US" sz="1600" dirty="0">
                <a:hlinkClick r:id="rId7"/>
              </a:rPr>
              <a:t>https://www.myfitnesspal.com/</a:t>
            </a:r>
            <a:r>
              <a:rPr lang="en-US" sz="1600" dirty="0"/>
              <a:t> -  Apps for tracking calories and exercise</a:t>
            </a:r>
          </a:p>
        </p:txBody>
      </p:sp>
      <p:pic>
        <p:nvPicPr>
          <p:cNvPr id="3" name="auto metaphor">
            <a:hlinkClick r:id="" action="ppaction://media"/>
            <a:extLst>
              <a:ext uri="{FF2B5EF4-FFF2-40B4-BE49-F238E27FC236}">
                <a16:creationId xmlns:a16="http://schemas.microsoft.com/office/drawing/2014/main" id="{92EAE2A2-9053-4116-B486-9CF54320F1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1920" y="1823214"/>
            <a:ext cx="406400" cy="406400"/>
          </a:xfrm>
          <a:prstGeom prst="rect">
            <a:avLst/>
          </a:prstGeom>
        </p:spPr>
      </p:pic>
    </p:spTree>
    <p:extLst>
      <p:ext uri="{BB962C8B-B14F-4D97-AF65-F5344CB8AC3E}">
        <p14:creationId xmlns:p14="http://schemas.microsoft.com/office/powerpoint/2010/main" val="954695084"/>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63479" y="239233"/>
            <a:ext cx="5997054" cy="461665"/>
            <a:chOff x="4321218" y="3932981"/>
            <a:chExt cx="4381010" cy="396261"/>
          </a:xfrm>
        </p:grpSpPr>
        <p:sp>
          <p:nvSpPr>
            <p:cNvPr id="16" name="L-Shape 1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321218" y="3932981"/>
              <a:ext cx="4381010" cy="396261"/>
            </a:xfrm>
            <a:prstGeom prst="rect">
              <a:avLst/>
            </a:prstGeom>
            <a:noFill/>
          </p:spPr>
          <p:txBody>
            <a:bodyPr wrap="square" rtlCol="0">
              <a:spAutoFit/>
            </a:bodyPr>
            <a:lstStyle/>
            <a:p>
              <a:pPr algn="ctr"/>
              <a:r>
                <a:rPr lang="en-US" sz="2400" dirty="0"/>
                <a:t>Live with Less – Budget</a:t>
              </a:r>
            </a:p>
          </p:txBody>
        </p:sp>
      </p:grpSp>
      <p:sp>
        <p:nvSpPr>
          <p:cNvPr id="3" name="Rounded Rectangle 2"/>
          <p:cNvSpPr/>
          <p:nvPr/>
        </p:nvSpPr>
        <p:spPr>
          <a:xfrm>
            <a:off x="1832219" y="5024229"/>
            <a:ext cx="6578044" cy="752058"/>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Golden Rule: ALWAYS SPEND LESS THAN YOU MAKE!</a:t>
            </a:r>
          </a:p>
        </p:txBody>
      </p:sp>
      <p:graphicFrame>
        <p:nvGraphicFramePr>
          <p:cNvPr id="4" name="Diagram 3"/>
          <p:cNvGraphicFramePr/>
          <p:nvPr/>
        </p:nvGraphicFramePr>
        <p:xfrm>
          <a:off x="2759041" y="1219200"/>
          <a:ext cx="4724400" cy="3358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within your means">
            <a:hlinkClick r:id="" action="ppaction://media"/>
            <a:extLst>
              <a:ext uri="{FF2B5EF4-FFF2-40B4-BE49-F238E27FC236}">
                <a16:creationId xmlns:a16="http://schemas.microsoft.com/office/drawing/2014/main" id="{C18AB066-1214-4CA0-9F2C-191FBE78B9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21241" y="5943600"/>
            <a:ext cx="406400" cy="406400"/>
          </a:xfrm>
          <a:prstGeom prst="rect">
            <a:avLst/>
          </a:prstGeom>
        </p:spPr>
      </p:pic>
    </p:spTree>
    <p:extLst>
      <p:ext uri="{BB962C8B-B14F-4D97-AF65-F5344CB8AC3E}">
        <p14:creationId xmlns:p14="http://schemas.microsoft.com/office/powerpoint/2010/main" val="34078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581" y="2667000"/>
            <a:ext cx="6248400" cy="365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txBox="1">
            <a:spLocks/>
          </p:cNvSpPr>
          <p:nvPr/>
        </p:nvSpPr>
        <p:spPr>
          <a:xfrm>
            <a:off x="1715014" y="866775"/>
            <a:ext cx="7257535"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Health</a:t>
            </a:r>
          </a:p>
          <a:p>
            <a:pPr marL="0" indent="0">
              <a:buFont typeface="Arial" panose="020B0604020202020204" pitchFamily="34" charset="0"/>
              <a:buNone/>
            </a:pPr>
            <a:endParaRPr lang="en-US" sz="900" dirty="0"/>
          </a:p>
          <a:p>
            <a:pPr lvl="1">
              <a:buFont typeface="Wingdings" panose="05000000000000000000" pitchFamily="2" charset="2"/>
              <a:buChar char="§"/>
            </a:pPr>
            <a:r>
              <a:rPr lang="en-US" sz="1600" dirty="0"/>
              <a:t>Insurmountable health care bills can result in poor credit history, bankruptcy, reduced income to allocate for retirement</a:t>
            </a:r>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Health care events are the leading cause of personal bankruptcies</a:t>
            </a:r>
          </a:p>
          <a:p>
            <a:pPr lvl="1">
              <a:buFont typeface="Wingdings" panose="05000000000000000000" pitchFamily="2" charset="2"/>
              <a:buChar char="§"/>
            </a:pPr>
            <a:endParaRPr lang="en-US" sz="1600" dirty="0"/>
          </a:p>
          <a:p>
            <a:pPr lvl="1">
              <a:buFont typeface="Wingdings" panose="05000000000000000000" pitchFamily="2" charset="2"/>
              <a:buChar char="§"/>
            </a:pPr>
            <a:endParaRPr lang="en-US" sz="1600" dirty="0"/>
          </a:p>
        </p:txBody>
      </p:sp>
      <p:sp>
        <p:nvSpPr>
          <p:cNvPr id="3" name="TextBox 2"/>
          <p:cNvSpPr txBox="1"/>
          <p:nvPr/>
        </p:nvSpPr>
        <p:spPr>
          <a:xfrm>
            <a:off x="1600200" y="6619620"/>
            <a:ext cx="2820003" cy="230832"/>
          </a:xfrm>
          <a:prstGeom prst="rect">
            <a:avLst/>
          </a:prstGeom>
          <a:noFill/>
        </p:spPr>
        <p:txBody>
          <a:bodyPr wrap="none" rtlCol="0">
            <a:spAutoFit/>
          </a:bodyPr>
          <a:lstStyle/>
          <a:p>
            <a:r>
              <a:rPr lang="en-US" sz="900" dirty="0"/>
              <a:t>Rutgers School of Environmental and Biological Sciences</a:t>
            </a:r>
          </a:p>
        </p:txBody>
      </p:sp>
      <p:grpSp>
        <p:nvGrpSpPr>
          <p:cNvPr id="10" name="Group 9"/>
          <p:cNvGrpSpPr/>
          <p:nvPr/>
        </p:nvGrpSpPr>
        <p:grpSpPr>
          <a:xfrm>
            <a:off x="1336751" y="294853"/>
            <a:ext cx="3189445" cy="461665"/>
            <a:chOff x="2941172" y="4161508"/>
            <a:chExt cx="1607035" cy="614513"/>
          </a:xfrm>
        </p:grpSpPr>
        <p:sp>
          <p:nvSpPr>
            <p:cNvPr id="11" name="TextBox 10"/>
            <p:cNvSpPr txBox="1"/>
            <p:nvPr/>
          </p:nvSpPr>
          <p:spPr>
            <a:xfrm>
              <a:off x="2941172" y="4161508"/>
              <a:ext cx="1607035" cy="614513"/>
            </a:xfrm>
            <a:prstGeom prst="rect">
              <a:avLst/>
            </a:prstGeom>
            <a:noFill/>
          </p:spPr>
          <p:txBody>
            <a:bodyPr wrap="square" rtlCol="0" anchor="ctr">
              <a:spAutoFit/>
            </a:bodyPr>
            <a:lstStyle/>
            <a:p>
              <a:pPr algn="ctr"/>
              <a:r>
                <a:rPr lang="en-US" sz="2400" dirty="0"/>
                <a:t>Invest in You</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02968809"/>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DB27-DD38-4BE1-886C-98B04B85D7D3}"/>
              </a:ext>
            </a:extLst>
          </p:cNvPr>
          <p:cNvSpPr>
            <a:spLocks noGrp="1"/>
          </p:cNvSpPr>
          <p:nvPr>
            <p:ph type="title"/>
          </p:nvPr>
        </p:nvSpPr>
        <p:spPr/>
        <p:txBody>
          <a:bodyPr/>
          <a:lstStyle/>
          <a:p>
            <a:r>
              <a:rPr lang="en-US" dirty="0"/>
              <a:t>		</a:t>
            </a:r>
            <a:r>
              <a:rPr lang="en-US" sz="2400" dirty="0"/>
              <a:t>Invest in You</a:t>
            </a:r>
            <a:br>
              <a:rPr lang="en-US" sz="3200" dirty="0"/>
            </a:br>
            <a:endParaRPr lang="en-US" dirty="0"/>
          </a:p>
        </p:txBody>
      </p:sp>
      <p:pic>
        <p:nvPicPr>
          <p:cNvPr id="4" name="Picture 3">
            <a:extLst>
              <a:ext uri="{FF2B5EF4-FFF2-40B4-BE49-F238E27FC236}">
                <a16:creationId xmlns:a16="http://schemas.microsoft.com/office/drawing/2014/main" id="{E8D19E8C-8DCC-4A11-A3DD-FB03B51BC3CD}"/>
              </a:ext>
            </a:extLst>
          </p:cNvPr>
          <p:cNvPicPr>
            <a:picLocks noChangeAspect="1"/>
          </p:cNvPicPr>
          <p:nvPr/>
        </p:nvPicPr>
        <p:blipFill>
          <a:blip r:embed="rId6"/>
          <a:stretch>
            <a:fillRect/>
          </a:stretch>
        </p:blipFill>
        <p:spPr>
          <a:xfrm>
            <a:off x="2057400" y="632125"/>
            <a:ext cx="262151" cy="176799"/>
          </a:xfrm>
          <a:prstGeom prst="rect">
            <a:avLst/>
          </a:prstGeom>
        </p:spPr>
      </p:pic>
      <p:sp>
        <p:nvSpPr>
          <p:cNvPr id="6" name="Rectangle 5">
            <a:extLst>
              <a:ext uri="{FF2B5EF4-FFF2-40B4-BE49-F238E27FC236}">
                <a16:creationId xmlns:a16="http://schemas.microsoft.com/office/drawing/2014/main" id="{1417D6B9-55B4-4624-8A37-DDC1CD0784AC}"/>
              </a:ext>
            </a:extLst>
          </p:cNvPr>
          <p:cNvSpPr/>
          <p:nvPr/>
        </p:nvSpPr>
        <p:spPr>
          <a:xfrm flipV="1">
            <a:off x="2590800" y="4167664"/>
            <a:ext cx="4267200" cy="646331"/>
          </a:xfrm>
          <a:prstGeom prst="rect">
            <a:avLst/>
          </a:prstGeom>
        </p:spPr>
        <p:txBody>
          <a:bodyPr wrap="square">
            <a:spAutoFit/>
          </a:bodyPr>
          <a:lstStyle/>
          <a:p>
            <a:br>
              <a:rPr lang="en-US" dirty="0"/>
            </a:br>
            <a:endParaRPr lang="en-US" dirty="0"/>
          </a:p>
        </p:txBody>
      </p:sp>
      <p:sp>
        <p:nvSpPr>
          <p:cNvPr id="7" name="Rectangle 6">
            <a:extLst>
              <a:ext uri="{FF2B5EF4-FFF2-40B4-BE49-F238E27FC236}">
                <a16:creationId xmlns:a16="http://schemas.microsoft.com/office/drawing/2014/main" id="{DCE8C433-79D7-4B3F-996F-AB3515FD6360}"/>
              </a:ext>
            </a:extLst>
          </p:cNvPr>
          <p:cNvSpPr/>
          <p:nvPr/>
        </p:nvSpPr>
        <p:spPr>
          <a:xfrm>
            <a:off x="2286000" y="2690336"/>
            <a:ext cx="4572000" cy="646331"/>
          </a:xfrm>
          <a:prstGeom prst="rect">
            <a:avLst/>
          </a:prstGeom>
        </p:spPr>
        <p:txBody>
          <a:bodyPr>
            <a:spAutoFit/>
          </a:bodyPr>
          <a:lstStyle/>
          <a:p>
            <a:br>
              <a:rPr lang="en-US" dirty="0"/>
            </a:br>
            <a:endParaRPr lang="en-US" dirty="0"/>
          </a:p>
        </p:txBody>
      </p:sp>
      <p:sp>
        <p:nvSpPr>
          <p:cNvPr id="8" name="Rectangle 7">
            <a:extLst>
              <a:ext uri="{FF2B5EF4-FFF2-40B4-BE49-F238E27FC236}">
                <a16:creationId xmlns:a16="http://schemas.microsoft.com/office/drawing/2014/main" id="{A55F9EA2-36B9-4E7D-8EC8-3F68D5894D8B}"/>
              </a:ext>
            </a:extLst>
          </p:cNvPr>
          <p:cNvSpPr/>
          <p:nvPr/>
        </p:nvSpPr>
        <p:spPr>
          <a:xfrm>
            <a:off x="2476500" y="4769148"/>
            <a:ext cx="4572000" cy="1277273"/>
          </a:xfrm>
          <a:prstGeom prst="rect">
            <a:avLst/>
          </a:prstGeom>
        </p:spPr>
        <p:txBody>
          <a:bodyPr>
            <a:spAutoFit/>
          </a:bodyPr>
          <a:lstStyle/>
          <a:p>
            <a:pPr algn="ctr">
              <a:spcBef>
                <a:spcPts val="600"/>
              </a:spcBef>
            </a:pPr>
            <a:r>
              <a:rPr lang="en-US" dirty="0">
                <a:solidFill>
                  <a:srgbClr val="000000"/>
                </a:solidFill>
                <a:latin typeface="Century Schoolbook" panose="02040604050505020304" pitchFamily="18" charset="0"/>
              </a:rPr>
              <a:t>Good health choices  regarding exercise, diet and insurance add to your financial well-being</a:t>
            </a:r>
          </a:p>
          <a:p>
            <a:pPr algn="ctr">
              <a:spcBef>
                <a:spcPts val="600"/>
              </a:spcBef>
            </a:pPr>
            <a:r>
              <a:rPr lang="en-US" dirty="0">
                <a:solidFill>
                  <a:srgbClr val="000000"/>
                </a:solidFill>
                <a:latin typeface="Century Schoolbook" panose="02040604050505020304" pitchFamily="18" charset="0"/>
              </a:rPr>
              <a:t>Play 1:04 to 3:00</a:t>
            </a:r>
            <a:endParaRPr lang="en-US" dirty="0"/>
          </a:p>
        </p:txBody>
      </p:sp>
      <p:pic>
        <p:nvPicPr>
          <p:cNvPr id="3" name="Screen Recording 2">
            <a:hlinkClick r:id="" action="ppaction://media"/>
            <a:extLst>
              <a:ext uri="{FF2B5EF4-FFF2-40B4-BE49-F238E27FC236}">
                <a16:creationId xmlns:a16="http://schemas.microsoft.com/office/drawing/2014/main" id="{320E2C60-6F13-43C5-8BF0-551ACCE6CF4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9" name="Online Media 8" title="Health (Invest in You)">
            <a:hlinkClick r:id="" action="ppaction://media"/>
            <a:extLst>
              <a:ext uri="{FF2B5EF4-FFF2-40B4-BE49-F238E27FC236}">
                <a16:creationId xmlns:a16="http://schemas.microsoft.com/office/drawing/2014/main" id="{1A3C3E70-CAD6-410D-8428-7367633641C7}"/>
              </a:ext>
            </a:extLst>
          </p:cNvPr>
          <p:cNvPicPr>
            <a:picLocks noRot="1" noChangeAspect="1"/>
          </p:cNvPicPr>
          <p:nvPr>
            <a:videoFile r:link="rId3"/>
          </p:nvPr>
        </p:nvPicPr>
        <p:blipFill>
          <a:blip r:embed="rId8"/>
          <a:stretch>
            <a:fillRect/>
          </a:stretch>
        </p:blipFill>
        <p:spPr>
          <a:xfrm>
            <a:off x="1905000" y="1318095"/>
            <a:ext cx="6096000" cy="3429000"/>
          </a:xfrm>
          <a:prstGeom prst="rect">
            <a:avLst/>
          </a:prstGeom>
        </p:spPr>
      </p:pic>
    </p:spTree>
    <p:extLst>
      <p:ext uri="{BB962C8B-B14F-4D97-AF65-F5344CB8AC3E}">
        <p14:creationId xmlns:p14="http://schemas.microsoft.com/office/powerpoint/2010/main" val="144597412"/>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6619620"/>
            <a:ext cx="2820003" cy="230832"/>
          </a:xfrm>
          <a:prstGeom prst="rect">
            <a:avLst/>
          </a:prstGeom>
          <a:noFill/>
        </p:spPr>
        <p:txBody>
          <a:bodyPr wrap="none" rtlCol="0">
            <a:spAutoFit/>
          </a:bodyPr>
          <a:lstStyle/>
          <a:p>
            <a:r>
              <a:rPr lang="en-US" sz="900" dirty="0"/>
              <a:t>Rutgers School of Environmental and Biological Sciences</a:t>
            </a:r>
          </a:p>
        </p:txBody>
      </p:sp>
      <p:grpSp>
        <p:nvGrpSpPr>
          <p:cNvPr id="10" name="Group 9"/>
          <p:cNvGrpSpPr/>
          <p:nvPr/>
        </p:nvGrpSpPr>
        <p:grpSpPr>
          <a:xfrm>
            <a:off x="1562841" y="278884"/>
            <a:ext cx="3189445" cy="461665"/>
            <a:chOff x="3055090" y="4140252"/>
            <a:chExt cx="1607035" cy="614513"/>
          </a:xfrm>
        </p:grpSpPr>
        <p:sp>
          <p:nvSpPr>
            <p:cNvPr id="11" name="TextBox 10"/>
            <p:cNvSpPr txBox="1"/>
            <p:nvPr/>
          </p:nvSpPr>
          <p:spPr>
            <a:xfrm>
              <a:off x="3055090" y="4140252"/>
              <a:ext cx="1607035" cy="614513"/>
            </a:xfrm>
            <a:prstGeom prst="rect">
              <a:avLst/>
            </a:prstGeom>
            <a:noFill/>
          </p:spPr>
          <p:txBody>
            <a:bodyPr wrap="square" rtlCol="0" anchor="ctr">
              <a:spAutoFit/>
            </a:bodyPr>
            <a:lstStyle/>
            <a:p>
              <a:pPr algn="ctr"/>
              <a:r>
                <a:rPr lang="en-US" sz="2400" dirty="0"/>
                <a:t>Invest in You</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Subtitle 2"/>
          <p:cNvSpPr txBox="1">
            <a:spLocks/>
          </p:cNvSpPr>
          <p:nvPr/>
        </p:nvSpPr>
        <p:spPr>
          <a:xfrm>
            <a:off x="1562842" y="886287"/>
            <a:ext cx="3581400" cy="22315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1800" u="sng" dirty="0">
                <a:solidFill>
                  <a:schemeClr val="tx1"/>
                </a:solidFill>
              </a:rPr>
              <a:t>Why exercise?</a:t>
            </a:r>
          </a:p>
          <a:p>
            <a:pPr algn="just">
              <a:buClr>
                <a:srgbClr val="C20EB9"/>
              </a:buClr>
              <a:buSzPct val="115000"/>
            </a:pPr>
            <a:endParaRPr lang="en-US" sz="1800" u="sng" dirty="0">
              <a:solidFill>
                <a:schemeClr val="tx1"/>
              </a:solidFill>
            </a:endParaRPr>
          </a:p>
          <a:p>
            <a:pPr algn="l">
              <a:buClr>
                <a:srgbClr val="C20EB9"/>
              </a:buClr>
              <a:buSzPct val="115000"/>
            </a:pPr>
            <a:r>
              <a:rPr lang="en-US" sz="1800" dirty="0">
                <a:solidFill>
                  <a:schemeClr val="tx1"/>
                </a:solidFill>
              </a:rPr>
              <a:t>Studies reveal exercise tends to:</a:t>
            </a:r>
          </a:p>
          <a:p>
            <a:pPr marL="285750" indent="-285750" algn="just">
              <a:buClr>
                <a:srgbClr val="C20EB9"/>
              </a:buClr>
              <a:buSzPct val="115000"/>
              <a:buFont typeface="Arial" panose="020B0604020202020204" pitchFamily="34" charset="0"/>
              <a:buChar char="•"/>
            </a:pPr>
            <a:endParaRPr lang="en-US" sz="1800" dirty="0">
              <a:solidFill>
                <a:schemeClr val="tx1"/>
              </a:solidFill>
            </a:endParaRPr>
          </a:p>
        </p:txBody>
      </p:sp>
      <p:pic>
        <p:nvPicPr>
          <p:cNvPr id="9" name="Picture 8"/>
          <p:cNvPicPr>
            <a:picLocks noChangeAspect="1"/>
          </p:cNvPicPr>
          <p:nvPr/>
        </p:nvPicPr>
        <p:blipFill>
          <a:blip r:embed="rId5"/>
          <a:stretch>
            <a:fillRect/>
          </a:stretch>
        </p:blipFill>
        <p:spPr>
          <a:xfrm>
            <a:off x="5742390" y="879908"/>
            <a:ext cx="3200400" cy="2023734"/>
          </a:xfrm>
          <a:prstGeom prst="rect">
            <a:avLst/>
          </a:prstGeom>
        </p:spPr>
      </p:pic>
      <p:sp>
        <p:nvSpPr>
          <p:cNvPr id="13" name="Down Arrow 12"/>
          <p:cNvSpPr/>
          <p:nvPr/>
        </p:nvSpPr>
        <p:spPr>
          <a:xfrm>
            <a:off x="1725126" y="2068950"/>
            <a:ext cx="627636" cy="6858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Down Arrow 13"/>
          <p:cNvSpPr/>
          <p:nvPr/>
        </p:nvSpPr>
        <p:spPr>
          <a:xfrm rot="10800000">
            <a:off x="1725126" y="3059550"/>
            <a:ext cx="627636" cy="685800"/>
          </a:xfrm>
          <a:prstGeom prst="down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TextBox 15"/>
          <p:cNvSpPr txBox="1"/>
          <p:nvPr/>
        </p:nvSpPr>
        <p:spPr>
          <a:xfrm>
            <a:off x="2414250" y="3217784"/>
            <a:ext cx="2745972" cy="646331"/>
          </a:xfrm>
          <a:prstGeom prst="rect">
            <a:avLst/>
          </a:prstGeom>
          <a:noFill/>
        </p:spPr>
        <p:txBody>
          <a:bodyPr wrap="square" rtlCol="0">
            <a:spAutoFit/>
          </a:bodyPr>
          <a:lstStyle/>
          <a:p>
            <a:r>
              <a:rPr lang="en-US" dirty="0"/>
              <a:t>Increase memory, brain function</a:t>
            </a:r>
          </a:p>
        </p:txBody>
      </p:sp>
      <p:sp>
        <p:nvSpPr>
          <p:cNvPr id="17" name="TextBox 16"/>
          <p:cNvSpPr txBox="1"/>
          <p:nvPr/>
        </p:nvSpPr>
        <p:spPr>
          <a:xfrm>
            <a:off x="2352762" y="2023384"/>
            <a:ext cx="3020568" cy="646331"/>
          </a:xfrm>
          <a:prstGeom prst="rect">
            <a:avLst/>
          </a:prstGeom>
          <a:noFill/>
        </p:spPr>
        <p:txBody>
          <a:bodyPr wrap="square" rtlCol="0">
            <a:spAutoFit/>
          </a:bodyPr>
          <a:lstStyle/>
          <a:p>
            <a:r>
              <a:rPr lang="en-US" dirty="0"/>
              <a:t>Decrease the length of the common cold by 2 days</a:t>
            </a:r>
          </a:p>
        </p:txBody>
      </p:sp>
      <p:sp>
        <p:nvSpPr>
          <p:cNvPr id="18" name="Down Arrow 17"/>
          <p:cNvSpPr/>
          <p:nvPr/>
        </p:nvSpPr>
        <p:spPr>
          <a:xfrm rot="10800000">
            <a:off x="1725126" y="4026429"/>
            <a:ext cx="627636" cy="685800"/>
          </a:xfrm>
          <a:prstGeom prst="down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TextBox 18"/>
          <p:cNvSpPr txBox="1"/>
          <p:nvPr/>
        </p:nvSpPr>
        <p:spPr>
          <a:xfrm>
            <a:off x="2410951" y="4240685"/>
            <a:ext cx="2745972" cy="646331"/>
          </a:xfrm>
          <a:prstGeom prst="rect">
            <a:avLst/>
          </a:prstGeom>
          <a:noFill/>
        </p:spPr>
        <p:txBody>
          <a:bodyPr wrap="square" rtlCol="0">
            <a:spAutoFit/>
          </a:bodyPr>
          <a:lstStyle/>
          <a:p>
            <a:r>
              <a:rPr lang="en-US" dirty="0"/>
              <a:t>People who exercise tend to be happier</a:t>
            </a:r>
          </a:p>
        </p:txBody>
      </p:sp>
      <p:sp>
        <p:nvSpPr>
          <p:cNvPr id="20" name="Down Arrow 19"/>
          <p:cNvSpPr/>
          <p:nvPr/>
        </p:nvSpPr>
        <p:spPr>
          <a:xfrm rot="10800000">
            <a:off x="1725126" y="5121450"/>
            <a:ext cx="627636" cy="685800"/>
          </a:xfrm>
          <a:prstGeom prst="down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TextBox 20"/>
          <p:cNvSpPr txBox="1"/>
          <p:nvPr/>
        </p:nvSpPr>
        <p:spPr>
          <a:xfrm>
            <a:off x="2414250" y="5279684"/>
            <a:ext cx="1590500" cy="369332"/>
          </a:xfrm>
          <a:prstGeom prst="rect">
            <a:avLst/>
          </a:prstGeom>
          <a:noFill/>
        </p:spPr>
        <p:txBody>
          <a:bodyPr wrap="none" rtlCol="0">
            <a:spAutoFit/>
          </a:bodyPr>
          <a:lstStyle/>
          <a:p>
            <a:r>
              <a:rPr lang="en-US" dirty="0"/>
              <a:t>More energy!</a:t>
            </a:r>
          </a:p>
        </p:txBody>
      </p:sp>
      <p:sp>
        <p:nvSpPr>
          <p:cNvPr id="22" name="Subtitle 2"/>
          <p:cNvSpPr txBox="1">
            <a:spLocks/>
          </p:cNvSpPr>
          <p:nvPr/>
        </p:nvSpPr>
        <p:spPr>
          <a:xfrm>
            <a:off x="5638758" y="3117821"/>
            <a:ext cx="3483864" cy="2590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1800" u="sng" dirty="0">
                <a:solidFill>
                  <a:schemeClr val="tx1"/>
                </a:solidFill>
              </a:rPr>
              <a:t>Okay, but how much exercise?</a:t>
            </a:r>
          </a:p>
          <a:p>
            <a:pPr marL="285750" indent="-285750" algn="l">
              <a:buClr>
                <a:srgbClr val="C20EB9"/>
              </a:buClr>
              <a:buSzPct val="115000"/>
              <a:buFont typeface="Arial" panose="020B0604020202020204" pitchFamily="34" charset="0"/>
              <a:buChar char="•"/>
            </a:pPr>
            <a:r>
              <a:rPr lang="en-US" sz="1800" dirty="0">
                <a:solidFill>
                  <a:schemeClr val="tx1"/>
                </a:solidFill>
              </a:rPr>
              <a:t>As little as 15 minutes of “vigorous” exercise 5 days a week</a:t>
            </a:r>
          </a:p>
          <a:p>
            <a:pPr marL="285750" indent="-285750" algn="l">
              <a:buClr>
                <a:srgbClr val="C20EB9"/>
              </a:buClr>
              <a:buSzPct val="115000"/>
              <a:buFont typeface="Arial" panose="020B0604020202020204" pitchFamily="34" charset="0"/>
              <a:buChar char="•"/>
            </a:pPr>
            <a:r>
              <a:rPr lang="en-US" sz="1800" dirty="0">
                <a:solidFill>
                  <a:schemeClr val="tx1"/>
                </a:solidFill>
              </a:rPr>
              <a:t>Walking for 30 minutes 5 days a week</a:t>
            </a:r>
          </a:p>
          <a:p>
            <a:pPr marL="285750" indent="-285750" algn="l">
              <a:buClr>
                <a:srgbClr val="C20EB9"/>
              </a:buClr>
              <a:buSzPct val="115000"/>
              <a:buFont typeface="Arial" panose="020B0604020202020204" pitchFamily="34" charset="0"/>
              <a:buChar char="•"/>
            </a:pPr>
            <a:r>
              <a:rPr lang="en-US" sz="1800" dirty="0">
                <a:solidFill>
                  <a:schemeClr val="tx1"/>
                </a:solidFill>
              </a:rPr>
              <a:t>Some combination of the two</a:t>
            </a:r>
          </a:p>
          <a:p>
            <a:pPr marL="285750" indent="-285750" algn="just">
              <a:buClr>
                <a:srgbClr val="C20EB9"/>
              </a:buClr>
              <a:buSzPct val="115000"/>
              <a:buFont typeface="Arial" panose="020B0604020202020204" pitchFamily="34" charset="0"/>
              <a:buChar char="•"/>
            </a:pPr>
            <a:endParaRPr lang="en-US" sz="1800" dirty="0">
              <a:solidFill>
                <a:schemeClr val="tx1"/>
              </a:solidFill>
            </a:endParaRPr>
          </a:p>
        </p:txBody>
      </p:sp>
    </p:spTree>
    <p:extLst>
      <p:ext uri="{BB962C8B-B14F-4D97-AF65-F5344CB8AC3E}">
        <p14:creationId xmlns:p14="http://schemas.microsoft.com/office/powerpoint/2010/main" val="3110599460"/>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447800" y="1295400"/>
            <a:ext cx="7696200" cy="419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sz="1800" dirty="0"/>
              <a:t>Health</a:t>
            </a:r>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Spending on unhealthy habits impacts availability of income for other purposes</a:t>
            </a:r>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Take control and ensure spending matches all your priorities</a:t>
            </a:r>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523" y="1524000"/>
            <a:ext cx="721075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71600" y="6627168"/>
            <a:ext cx="2820003" cy="230832"/>
          </a:xfrm>
          <a:prstGeom prst="rect">
            <a:avLst/>
          </a:prstGeom>
          <a:noFill/>
        </p:spPr>
        <p:txBody>
          <a:bodyPr wrap="none" rtlCol="0">
            <a:spAutoFit/>
          </a:bodyPr>
          <a:lstStyle/>
          <a:p>
            <a:r>
              <a:rPr lang="en-US" sz="900" dirty="0"/>
              <a:t>Rutgers School of Environmental and Biological Sciences</a:t>
            </a:r>
          </a:p>
        </p:txBody>
      </p:sp>
      <p:grpSp>
        <p:nvGrpSpPr>
          <p:cNvPr id="10" name="Group 9"/>
          <p:cNvGrpSpPr/>
          <p:nvPr/>
        </p:nvGrpSpPr>
        <p:grpSpPr>
          <a:xfrm>
            <a:off x="1371600" y="263351"/>
            <a:ext cx="3189445" cy="461665"/>
            <a:chOff x="2941172" y="4161508"/>
            <a:chExt cx="1607035" cy="614513"/>
          </a:xfrm>
        </p:grpSpPr>
        <p:sp>
          <p:nvSpPr>
            <p:cNvPr id="11" name="TextBox 10"/>
            <p:cNvSpPr txBox="1"/>
            <p:nvPr/>
          </p:nvSpPr>
          <p:spPr>
            <a:xfrm>
              <a:off x="2941172" y="4161508"/>
              <a:ext cx="1607035" cy="614513"/>
            </a:xfrm>
            <a:prstGeom prst="rect">
              <a:avLst/>
            </a:prstGeom>
            <a:noFill/>
          </p:spPr>
          <p:txBody>
            <a:bodyPr wrap="square" rtlCol="0" anchor="ctr">
              <a:spAutoFit/>
            </a:bodyPr>
            <a:lstStyle/>
            <a:p>
              <a:pPr algn="ctr"/>
              <a:r>
                <a:rPr lang="en-US" sz="2400" dirty="0"/>
                <a:t>      Invest in You</a:t>
              </a:r>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savings">
            <a:hlinkClick r:id="" action="ppaction://media"/>
            <a:extLst>
              <a:ext uri="{FF2B5EF4-FFF2-40B4-BE49-F238E27FC236}">
                <a16:creationId xmlns:a16="http://schemas.microsoft.com/office/drawing/2014/main" id="{6ECAED6B-3125-450B-A8E1-1BD34CC3F5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48200" y="908050"/>
            <a:ext cx="406400" cy="406400"/>
          </a:xfrm>
          <a:prstGeom prst="rect">
            <a:avLst/>
          </a:prstGeom>
        </p:spPr>
      </p:pic>
    </p:spTree>
    <p:extLst>
      <p:ext uri="{BB962C8B-B14F-4D97-AF65-F5344CB8AC3E}">
        <p14:creationId xmlns:p14="http://schemas.microsoft.com/office/powerpoint/2010/main" val="3296765690"/>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736945" y="4876800"/>
            <a:ext cx="7168930" cy="124235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All things in moderation</a:t>
            </a:r>
          </a:p>
          <a:p>
            <a:pPr marL="285750" indent="-285750" algn="l">
              <a:buFont typeface="Arial" panose="020B0604020202020204" pitchFamily="34" charset="0"/>
              <a:buChar char="•"/>
            </a:pPr>
            <a:r>
              <a:rPr lang="en-US" sz="1600" dirty="0">
                <a:solidFill>
                  <a:schemeClr val="tx1"/>
                </a:solidFill>
              </a:rPr>
              <a:t>Good habits are the key to a life well lived (exercise for 20-30 minutes, 3-4 days a week creates lasting benefits)</a:t>
            </a:r>
          </a:p>
          <a:p>
            <a:pPr marL="285750" indent="-285750" algn="l">
              <a:buFont typeface="Arial" panose="020B0604020202020204" pitchFamily="34" charset="0"/>
              <a:buChar char="•"/>
            </a:pPr>
            <a:r>
              <a:rPr lang="en-US" sz="1600" dirty="0">
                <a:solidFill>
                  <a:schemeClr val="tx1"/>
                </a:solidFill>
              </a:rPr>
              <a:t>Reduce your health care outlays and improve your ability to succeed at your job</a:t>
            </a:r>
          </a:p>
          <a:p>
            <a:pPr marL="285750" indent="-285750" algn="l">
              <a:buFont typeface="Arial" panose="020B0604020202020204" pitchFamily="34" charset="0"/>
              <a:buChar char="•"/>
            </a:pPr>
            <a:endParaRPr lang="en-US" sz="1400" dirty="0">
              <a:solidFill>
                <a:srgbClr val="205AA0"/>
              </a:solidFill>
            </a:endParaRPr>
          </a:p>
          <a:p>
            <a:pPr algn="l"/>
            <a:endParaRPr lang="en-US" sz="1400" dirty="0">
              <a:solidFill>
                <a:srgbClr val="205AA0"/>
              </a:solidFill>
            </a:endParaRPr>
          </a:p>
        </p:txBody>
      </p:sp>
      <p:grpSp>
        <p:nvGrpSpPr>
          <p:cNvPr id="7" name="Group 6"/>
          <p:cNvGrpSpPr/>
          <p:nvPr/>
        </p:nvGrpSpPr>
        <p:grpSpPr>
          <a:xfrm>
            <a:off x="1600201" y="277177"/>
            <a:ext cx="3189445" cy="461665"/>
            <a:chOff x="3073914" y="4137980"/>
            <a:chExt cx="1607035" cy="614513"/>
          </a:xfrm>
        </p:grpSpPr>
        <p:sp>
          <p:nvSpPr>
            <p:cNvPr id="8" name="TextBox 7"/>
            <p:cNvSpPr txBox="1"/>
            <p:nvPr/>
          </p:nvSpPr>
          <p:spPr>
            <a:xfrm>
              <a:off x="3073914" y="4137980"/>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756518"/>
            <a:ext cx="5459265" cy="379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energy">
            <a:hlinkClick r:id="" action="ppaction://media"/>
            <a:extLst>
              <a:ext uri="{FF2B5EF4-FFF2-40B4-BE49-F238E27FC236}">
                <a16:creationId xmlns:a16="http://schemas.microsoft.com/office/drawing/2014/main" id="{46790266-C56E-4AFC-A7D5-5339277FDC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96803" y="4652288"/>
            <a:ext cx="406400" cy="406400"/>
          </a:xfrm>
          <a:prstGeom prst="rect">
            <a:avLst/>
          </a:prstGeom>
        </p:spPr>
      </p:pic>
    </p:spTree>
    <p:extLst>
      <p:ext uri="{BB962C8B-B14F-4D97-AF65-F5344CB8AC3E}">
        <p14:creationId xmlns:p14="http://schemas.microsoft.com/office/powerpoint/2010/main" val="2180285948"/>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749" y="990600"/>
            <a:ext cx="3276600" cy="334962"/>
          </a:xfrm>
        </p:spPr>
        <p:txBody>
          <a:bodyPr>
            <a:normAutofit fontScale="90000"/>
          </a:bodyPr>
          <a:lstStyle/>
          <a:p>
            <a:r>
              <a:rPr lang="en-US" sz="1800" b="1" dirty="0">
                <a:latin typeface="+mn-lt"/>
              </a:rPr>
              <a:t>Health</a:t>
            </a:r>
          </a:p>
        </p:txBody>
      </p:sp>
      <p:sp>
        <p:nvSpPr>
          <p:cNvPr id="3" name="Content Placeholder 2"/>
          <p:cNvSpPr>
            <a:spLocks noGrp="1"/>
          </p:cNvSpPr>
          <p:nvPr>
            <p:ph sz="quarter" idx="1"/>
          </p:nvPr>
        </p:nvSpPr>
        <p:spPr>
          <a:xfrm>
            <a:off x="1875885" y="1325562"/>
            <a:ext cx="7039516" cy="4873752"/>
          </a:xfrm>
        </p:spPr>
        <p:txBody>
          <a:bodyPr/>
          <a:lstStyle/>
          <a:p>
            <a:pPr marL="0" indent="0" algn="just">
              <a:buClr>
                <a:srgbClr val="C20EB9"/>
              </a:buClr>
              <a:buSzPct val="115000"/>
              <a:buNone/>
            </a:pPr>
            <a:r>
              <a:rPr lang="en-US" sz="1600" dirty="0"/>
              <a:t>Protect your good health by making smart choices in key areas:</a:t>
            </a:r>
          </a:p>
          <a:p>
            <a:pPr marL="285750" indent="-285750" algn="just">
              <a:buClr>
                <a:srgbClr val="C20EB9"/>
              </a:buClr>
              <a:buSzPct val="115000"/>
              <a:buFont typeface="Arial" panose="020B0604020202020204" pitchFamily="34"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Exercise – Be active often to increase your mental - as well as physical -  well-being. </a:t>
            </a:r>
          </a:p>
          <a:p>
            <a:pPr marL="742950" lvl="1" indent="-285750" algn="just">
              <a:buClr>
                <a:srgbClr val="C20EB9"/>
              </a:buClr>
              <a:buSzPct val="115000"/>
              <a:buFont typeface="Century Schoolbook" panose="02040604050505020304" pitchFamily="18"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Food choices - Give your body high quality fuel by choosing healthy foods and limiting  your sugar intake. </a:t>
            </a:r>
          </a:p>
          <a:p>
            <a:pPr marL="742950" lvl="1" indent="-285750" algn="just">
              <a:buClr>
                <a:srgbClr val="C20EB9"/>
              </a:buClr>
              <a:buSzPct val="115000"/>
              <a:buFont typeface="Century Schoolbook" panose="02040604050505020304" pitchFamily="18"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Food portion size – How much you eat is as important as what you eat</a:t>
            </a:r>
          </a:p>
          <a:p>
            <a:pPr marL="742950" lvl="1" indent="-285750" algn="just">
              <a:buClr>
                <a:srgbClr val="C20EB9"/>
              </a:buClr>
              <a:buSzPct val="115000"/>
              <a:buFont typeface="Century Schoolbook" panose="02040604050505020304" pitchFamily="18"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Health insurance – it’s important because it gives you access to regular checkups and maintenance to keep you in good health, and also protects your wealth and financial stability in the event you need medical care.  </a:t>
            </a:r>
          </a:p>
          <a:p>
            <a:pPr marL="742950" lvl="1" indent="-285750" algn="just">
              <a:buClr>
                <a:srgbClr val="C20EB9"/>
              </a:buClr>
              <a:buSzPct val="115000"/>
              <a:buFont typeface="Arial" panose="020B0604020202020204" pitchFamily="34" charset="0"/>
              <a:buChar char="•"/>
            </a:pPr>
            <a:endParaRPr lang="en-US" sz="1800" dirty="0"/>
          </a:p>
        </p:txBody>
      </p:sp>
      <p:grpSp>
        <p:nvGrpSpPr>
          <p:cNvPr id="4" name="Group 3"/>
          <p:cNvGrpSpPr/>
          <p:nvPr/>
        </p:nvGrpSpPr>
        <p:grpSpPr>
          <a:xfrm>
            <a:off x="1600201" y="327571"/>
            <a:ext cx="3189445" cy="461665"/>
            <a:chOff x="3073914" y="4146492"/>
            <a:chExt cx="1607035" cy="614513"/>
          </a:xfrm>
        </p:grpSpPr>
        <p:sp>
          <p:nvSpPr>
            <p:cNvPr id="5" name="TextBox 4"/>
            <p:cNvSpPr txBox="1"/>
            <p:nvPr/>
          </p:nvSpPr>
          <p:spPr>
            <a:xfrm>
              <a:off x="3073914" y="4146492"/>
              <a:ext cx="1607035" cy="614513"/>
            </a:xfrm>
            <a:prstGeom prst="rect">
              <a:avLst/>
            </a:prstGeom>
            <a:noFill/>
          </p:spPr>
          <p:txBody>
            <a:bodyPr wrap="square" rtlCol="0" anchor="ctr">
              <a:spAutoFit/>
            </a:bodyPr>
            <a:lstStyle/>
            <a:p>
              <a:pPr algn="ctr"/>
              <a:r>
                <a:rPr lang="en-US" sz="2400" dirty="0"/>
                <a:t>Invest in You</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70247488"/>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371600"/>
            <a:ext cx="7010400" cy="3352800"/>
          </a:xfrm>
        </p:spPr>
        <p:txBody>
          <a:bodyPr>
            <a:normAutofit/>
          </a:bodyPr>
          <a:lstStyle/>
          <a:p>
            <a:pPr marL="0" indent="0" algn="ctr">
              <a:buNone/>
            </a:pPr>
            <a:r>
              <a:rPr lang="en-US" sz="1800" dirty="0"/>
              <a:t>Research shows that only a small percentage of the variation in people’s happiness can be explained by differences in their circumstances but more so by thoughts and behaviors.</a:t>
            </a:r>
          </a:p>
          <a:p>
            <a:pPr marL="0" indent="0" algn="ctr">
              <a:buNone/>
            </a:pPr>
            <a:r>
              <a:rPr lang="en-US" sz="1800" dirty="0"/>
              <a:t>(Mayo Clinic)</a:t>
            </a:r>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1800" dirty="0"/>
              <a:t>'True </a:t>
            </a:r>
            <a:r>
              <a:rPr lang="en-US" sz="1800" i="1" dirty="0"/>
              <a:t>happiness</a:t>
            </a:r>
            <a:r>
              <a:rPr lang="en-US" sz="1800" dirty="0"/>
              <a:t> is to enjoy the present, without anxious dependence upon the future’</a:t>
            </a:r>
          </a:p>
          <a:p>
            <a:pPr marL="0" indent="0" algn="ctr">
              <a:buNone/>
            </a:pPr>
            <a:r>
              <a:rPr lang="en-US" sz="1800" dirty="0"/>
              <a:t>Seneca (@40 A.D)</a:t>
            </a:r>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buNone/>
            </a:pPr>
            <a:endParaRPr lang="en-US" sz="2400" dirty="0"/>
          </a:p>
          <a:p>
            <a:endParaRPr lang="en-US" sz="2400" dirty="0"/>
          </a:p>
        </p:txBody>
      </p:sp>
      <p:grpSp>
        <p:nvGrpSpPr>
          <p:cNvPr id="6" name="Group 5"/>
          <p:cNvGrpSpPr/>
          <p:nvPr/>
        </p:nvGrpSpPr>
        <p:grpSpPr>
          <a:xfrm>
            <a:off x="1590675" y="301107"/>
            <a:ext cx="3189445" cy="461665"/>
            <a:chOff x="3069114" y="4169833"/>
            <a:chExt cx="1607035" cy="614513"/>
          </a:xfrm>
        </p:grpSpPr>
        <p:sp>
          <p:nvSpPr>
            <p:cNvPr id="7" name="TextBox 6"/>
            <p:cNvSpPr txBox="1"/>
            <p:nvPr/>
          </p:nvSpPr>
          <p:spPr>
            <a:xfrm>
              <a:off x="3069114" y="4169833"/>
              <a:ext cx="1607035" cy="614513"/>
            </a:xfrm>
            <a:prstGeom prst="rect">
              <a:avLst/>
            </a:prstGeom>
            <a:noFill/>
          </p:spPr>
          <p:txBody>
            <a:bodyPr wrap="square" rtlCol="0" anchor="ctr">
              <a:spAutoFit/>
            </a:bodyPr>
            <a:lstStyle/>
            <a:p>
              <a:pPr algn="ctr"/>
              <a:r>
                <a:rPr lang="en-US" sz="2400" dirty="0"/>
                <a:t>Invest in You</a:t>
              </a:r>
            </a:p>
          </p:txBody>
        </p:sp>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spirit">
            <a:hlinkClick r:id="" action="ppaction://media"/>
            <a:extLst>
              <a:ext uri="{FF2B5EF4-FFF2-40B4-BE49-F238E27FC236}">
                <a16:creationId xmlns:a16="http://schemas.microsoft.com/office/drawing/2014/main" id="{B52DC09E-884E-4FD0-96E7-796E1D45B5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0575" y="2895600"/>
            <a:ext cx="406400" cy="406400"/>
          </a:xfrm>
          <a:prstGeom prst="rect">
            <a:avLst/>
          </a:prstGeom>
        </p:spPr>
      </p:pic>
    </p:spTree>
    <p:extLst>
      <p:ext uri="{BB962C8B-B14F-4D97-AF65-F5344CB8AC3E}">
        <p14:creationId xmlns:p14="http://schemas.microsoft.com/office/powerpoint/2010/main" val="2076356075"/>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2075" y="990600"/>
            <a:ext cx="7391400" cy="1676400"/>
          </a:xfrm>
        </p:spPr>
        <p:txBody>
          <a:bodyPr>
            <a:normAutofit/>
          </a:bodyPr>
          <a:lstStyle/>
          <a:p>
            <a:pPr marL="0" indent="0">
              <a:buNone/>
            </a:pPr>
            <a:r>
              <a:rPr lang="en-US" sz="1900" b="1" dirty="0"/>
              <a:t>Contentment</a:t>
            </a:r>
            <a:r>
              <a:rPr lang="en-US" sz="1900" dirty="0"/>
              <a:t> </a:t>
            </a:r>
            <a:r>
              <a:rPr lang="en-US" sz="1600" dirty="0"/>
              <a:t>is relevant for well-being and financial well-being, because learning to spend less requires being content with what you have. More spending does often lead to more personal fulfilment up to a point. But spending too much can have a negative impact on quality of life. Studies show that salary above $75,000 does not lead to much higher levels of satisfaction</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i="1" dirty="0"/>
          </a:p>
          <a:p>
            <a:endParaRPr lang="en-US" sz="2400"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62200"/>
            <a:ext cx="5189784" cy="402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600201" y="294852"/>
            <a:ext cx="3189445" cy="461665"/>
            <a:chOff x="3073914" y="4161507"/>
            <a:chExt cx="1607035" cy="614513"/>
          </a:xfrm>
        </p:grpSpPr>
        <p:sp>
          <p:nvSpPr>
            <p:cNvPr id="7" name="TextBox 6"/>
            <p:cNvSpPr txBox="1"/>
            <p:nvPr/>
          </p:nvSpPr>
          <p:spPr>
            <a:xfrm>
              <a:off x="3073914" y="4161507"/>
              <a:ext cx="1607035" cy="614513"/>
            </a:xfrm>
            <a:prstGeom prst="rect">
              <a:avLst/>
            </a:prstGeom>
            <a:noFill/>
          </p:spPr>
          <p:txBody>
            <a:bodyPr wrap="square" rtlCol="0" anchor="ctr">
              <a:spAutoFit/>
            </a:bodyPr>
            <a:lstStyle/>
            <a:p>
              <a:pPr algn="ctr"/>
              <a:r>
                <a:rPr lang="en-US" sz="2400" dirty="0"/>
                <a:t>Invest in You</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6650446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770445" y="1015379"/>
            <a:ext cx="7116983"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dirty="0"/>
          </a:p>
          <a:p>
            <a:pPr lvl="1">
              <a:buFont typeface="Wingdings" panose="05000000000000000000" pitchFamily="2" charset="2"/>
              <a:buChar char="§"/>
            </a:pPr>
            <a:r>
              <a:rPr lang="en-US" sz="1600" dirty="0"/>
              <a:t>According to the CDC, well-being integrates mental and physical health and decreased risk of disease, illness and injury, better immune functioning and increased longevity are all associated with higher levels of well-being.</a:t>
            </a:r>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The CDC also notes that individuals with high levels of well-being are more productive at work and more likely to contribute to their communities.</a:t>
            </a:r>
          </a:p>
          <a:p>
            <a:pPr lvl="1">
              <a:buFont typeface="Wingdings" panose="05000000000000000000" pitchFamily="2" charset="2"/>
              <a:buChar char="§"/>
            </a:pPr>
            <a:endParaRPr lang="en-US" sz="1600" dirty="0">
              <a:latin typeface="Georgia" panose="02040502050405020303" pitchFamily="18" charset="0"/>
            </a:endParaRPr>
          </a:p>
        </p:txBody>
      </p:sp>
      <p:grpSp>
        <p:nvGrpSpPr>
          <p:cNvPr id="7" name="Group 6"/>
          <p:cNvGrpSpPr/>
          <p:nvPr/>
        </p:nvGrpSpPr>
        <p:grpSpPr>
          <a:xfrm>
            <a:off x="1679195" y="268112"/>
            <a:ext cx="5102605" cy="461665"/>
            <a:chOff x="3067553" y="4163654"/>
            <a:chExt cx="2571001" cy="614513"/>
          </a:xfrm>
        </p:grpSpPr>
        <p:sp>
          <p:nvSpPr>
            <p:cNvPr id="9" name="TextBox 8"/>
            <p:cNvSpPr txBox="1"/>
            <p:nvPr/>
          </p:nvSpPr>
          <p:spPr>
            <a:xfrm>
              <a:off x="3067553" y="4163654"/>
              <a:ext cx="2571001" cy="614513"/>
            </a:xfrm>
            <a:prstGeom prst="rect">
              <a:avLst/>
            </a:prstGeom>
            <a:noFill/>
          </p:spPr>
          <p:txBody>
            <a:bodyPr wrap="square" rtlCol="0" anchor="ctr">
              <a:spAutoFit/>
            </a:bodyPr>
            <a:lstStyle/>
            <a:p>
              <a:pPr algn="ctr"/>
              <a:r>
                <a:rPr lang="en-US" sz="2400" dirty="0"/>
                <a:t>Invest in You - Contentment </a:t>
              </a:r>
            </a:p>
          </p:txBody>
        </p:sp>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2590800" y="3438525"/>
            <a:ext cx="4818445" cy="3048000"/>
            <a:chOff x="2572955" y="3572755"/>
            <a:chExt cx="4705380" cy="3056645"/>
          </a:xfrm>
        </p:grpSpPr>
        <p:sp>
          <p:nvSpPr>
            <p:cNvPr id="3" name="Circular Arrow 2"/>
            <p:cNvSpPr/>
            <p:nvPr/>
          </p:nvSpPr>
          <p:spPr>
            <a:xfrm>
              <a:off x="4128975" y="3886200"/>
              <a:ext cx="1371600" cy="1066800"/>
            </a:xfrm>
            <a:prstGeom prst="circularArrow">
              <a:avLst/>
            </a:prstGeom>
            <a:solidFill>
              <a:srgbClr val="52E4E1"/>
            </a:solidFill>
            <a:ln>
              <a:solidFill>
                <a:srgbClr val="1BE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urved Left Arrow 3"/>
            <p:cNvSpPr/>
            <p:nvPr/>
          </p:nvSpPr>
          <p:spPr>
            <a:xfrm>
              <a:off x="6064158" y="4724400"/>
              <a:ext cx="533400" cy="1066800"/>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0800000">
              <a:off x="4205175" y="5562600"/>
              <a:ext cx="1371600" cy="1066800"/>
            </a:xfrm>
            <a:prstGeom prst="circularArrow">
              <a:avLst/>
            </a:prstGeom>
            <a:solidFill>
              <a:srgbClr val="52E4E1"/>
            </a:solidFill>
            <a:ln>
              <a:solidFill>
                <a:srgbClr val="1BE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rot="10800000">
              <a:off x="3172351" y="4724400"/>
              <a:ext cx="533400" cy="1066800"/>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4849978" y="4419600"/>
              <a:ext cx="2428357" cy="338554"/>
            </a:xfrm>
            <a:prstGeom prst="rect">
              <a:avLst/>
            </a:prstGeom>
            <a:noFill/>
          </p:spPr>
          <p:txBody>
            <a:bodyPr wrap="none" rtlCol="0">
              <a:spAutoFit/>
            </a:bodyPr>
            <a:lstStyle/>
            <a:p>
              <a:r>
                <a:rPr lang="en-US" sz="1600" dirty="0"/>
                <a:t>Energy/Success at Work</a:t>
              </a:r>
            </a:p>
          </p:txBody>
        </p:sp>
        <p:sp>
          <p:nvSpPr>
            <p:cNvPr id="15" name="TextBox 14"/>
            <p:cNvSpPr txBox="1"/>
            <p:nvPr/>
          </p:nvSpPr>
          <p:spPr>
            <a:xfrm>
              <a:off x="4971190" y="5757446"/>
              <a:ext cx="1359668" cy="338554"/>
            </a:xfrm>
            <a:prstGeom prst="rect">
              <a:avLst/>
            </a:prstGeom>
            <a:noFill/>
          </p:spPr>
          <p:txBody>
            <a:bodyPr wrap="none" rtlCol="0">
              <a:spAutoFit/>
            </a:bodyPr>
            <a:lstStyle/>
            <a:p>
              <a:r>
                <a:rPr lang="en-US" sz="1600" dirty="0"/>
                <a:t>Contentment</a:t>
              </a:r>
            </a:p>
          </p:txBody>
        </p:sp>
        <p:sp>
          <p:nvSpPr>
            <p:cNvPr id="16" name="TextBox 15"/>
            <p:cNvSpPr txBox="1"/>
            <p:nvPr/>
          </p:nvSpPr>
          <p:spPr>
            <a:xfrm>
              <a:off x="3595575" y="5791200"/>
              <a:ext cx="776175" cy="338554"/>
            </a:xfrm>
            <a:prstGeom prst="rect">
              <a:avLst/>
            </a:prstGeom>
            <a:noFill/>
          </p:spPr>
          <p:txBody>
            <a:bodyPr wrap="none" rtlCol="0">
              <a:spAutoFit/>
            </a:bodyPr>
            <a:lstStyle/>
            <a:p>
              <a:r>
                <a:rPr lang="en-US" sz="1600" dirty="0"/>
                <a:t>Health</a:t>
              </a:r>
            </a:p>
          </p:txBody>
        </p:sp>
        <p:sp>
          <p:nvSpPr>
            <p:cNvPr id="17" name="TextBox 16"/>
            <p:cNvSpPr txBox="1"/>
            <p:nvPr/>
          </p:nvSpPr>
          <p:spPr>
            <a:xfrm>
              <a:off x="2572955" y="4437988"/>
              <a:ext cx="2045240" cy="338554"/>
            </a:xfrm>
            <a:prstGeom prst="rect">
              <a:avLst/>
            </a:prstGeom>
            <a:noFill/>
          </p:spPr>
          <p:txBody>
            <a:bodyPr wrap="none" rtlCol="0">
              <a:spAutoFit/>
            </a:bodyPr>
            <a:lstStyle/>
            <a:p>
              <a:r>
                <a:rPr lang="en-US" sz="1600" dirty="0"/>
                <a:t>Financial Well-Being</a:t>
              </a:r>
            </a:p>
          </p:txBody>
        </p:sp>
        <p:sp>
          <p:nvSpPr>
            <p:cNvPr id="18" name="TextBox 17"/>
            <p:cNvSpPr txBox="1"/>
            <p:nvPr/>
          </p:nvSpPr>
          <p:spPr>
            <a:xfrm>
              <a:off x="3746631" y="3572755"/>
              <a:ext cx="2206694" cy="369332"/>
            </a:xfrm>
            <a:prstGeom prst="rect">
              <a:avLst/>
            </a:prstGeom>
            <a:noFill/>
          </p:spPr>
          <p:txBody>
            <a:bodyPr wrap="none" rtlCol="0">
              <a:spAutoFit/>
            </a:bodyPr>
            <a:lstStyle/>
            <a:p>
              <a:r>
                <a:rPr lang="en-US" dirty="0"/>
                <a:t>VIRTUOUS CYCLE</a:t>
              </a:r>
            </a:p>
          </p:txBody>
        </p:sp>
      </p:grpSp>
      <p:pic>
        <p:nvPicPr>
          <p:cNvPr id="5" name="cycle">
            <a:hlinkClick r:id="" action="ppaction://media"/>
            <a:extLst>
              <a:ext uri="{FF2B5EF4-FFF2-40B4-BE49-F238E27FC236}">
                <a16:creationId xmlns:a16="http://schemas.microsoft.com/office/drawing/2014/main" id="{7906B96E-9C58-4E69-A7A1-D65DF00A04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22537" y="821610"/>
            <a:ext cx="406400" cy="406400"/>
          </a:xfrm>
          <a:prstGeom prst="rect">
            <a:avLst/>
          </a:prstGeom>
        </p:spPr>
      </p:pic>
    </p:spTree>
    <p:extLst>
      <p:ext uri="{BB962C8B-B14F-4D97-AF65-F5344CB8AC3E}">
        <p14:creationId xmlns:p14="http://schemas.microsoft.com/office/powerpoint/2010/main" val="4199644327"/>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620F-F2D7-4631-B4CB-DAB09DF96DB8}"/>
              </a:ext>
            </a:extLst>
          </p:cNvPr>
          <p:cNvSpPr>
            <a:spLocks noGrp="1"/>
          </p:cNvSpPr>
          <p:nvPr>
            <p:ph type="title"/>
          </p:nvPr>
        </p:nvSpPr>
        <p:spPr>
          <a:xfrm>
            <a:off x="457200" y="234749"/>
            <a:ext cx="7467600" cy="1143000"/>
          </a:xfrm>
        </p:spPr>
        <p:txBody>
          <a:bodyPr/>
          <a:lstStyle/>
          <a:p>
            <a:r>
              <a:rPr lang="en-US" sz="3200" dirty="0"/>
              <a:t>		   </a:t>
            </a:r>
            <a:r>
              <a:rPr lang="en-US" sz="2400" dirty="0"/>
              <a:t>Invest in You</a:t>
            </a:r>
            <a:br>
              <a:rPr lang="en-US" sz="3200" dirty="0"/>
            </a:br>
            <a:endParaRPr lang="en-US" dirty="0"/>
          </a:p>
        </p:txBody>
      </p:sp>
      <p:pic>
        <p:nvPicPr>
          <p:cNvPr id="4" name="Picture 3">
            <a:extLst>
              <a:ext uri="{FF2B5EF4-FFF2-40B4-BE49-F238E27FC236}">
                <a16:creationId xmlns:a16="http://schemas.microsoft.com/office/drawing/2014/main" id="{27EF2B72-7869-42E1-892D-662B31595989}"/>
              </a:ext>
            </a:extLst>
          </p:cNvPr>
          <p:cNvPicPr>
            <a:picLocks noChangeAspect="1"/>
          </p:cNvPicPr>
          <p:nvPr/>
        </p:nvPicPr>
        <p:blipFill>
          <a:blip r:embed="rId4"/>
          <a:stretch>
            <a:fillRect/>
          </a:stretch>
        </p:blipFill>
        <p:spPr>
          <a:xfrm>
            <a:off x="2133600" y="609600"/>
            <a:ext cx="256054" cy="176799"/>
          </a:xfrm>
          <a:prstGeom prst="rect">
            <a:avLst/>
          </a:prstGeom>
        </p:spPr>
      </p:pic>
      <p:sp>
        <p:nvSpPr>
          <p:cNvPr id="5" name="Rectangle 4">
            <a:extLst>
              <a:ext uri="{FF2B5EF4-FFF2-40B4-BE49-F238E27FC236}">
                <a16:creationId xmlns:a16="http://schemas.microsoft.com/office/drawing/2014/main" id="{9A0D91F0-11D1-4E26-8A8D-F7C83CB6D506}"/>
              </a:ext>
            </a:extLst>
          </p:cNvPr>
          <p:cNvSpPr/>
          <p:nvPr/>
        </p:nvSpPr>
        <p:spPr>
          <a:xfrm>
            <a:off x="2389654" y="5309121"/>
            <a:ext cx="4572000" cy="1200329"/>
          </a:xfrm>
          <a:prstGeom prst="rect">
            <a:avLst/>
          </a:prstGeom>
        </p:spPr>
        <p:txBody>
          <a:bodyPr>
            <a:spAutoFit/>
          </a:bodyPr>
          <a:lstStyle/>
          <a:p>
            <a:r>
              <a:rPr lang="en-US" dirty="0">
                <a:solidFill>
                  <a:srgbClr val="000000"/>
                </a:solidFill>
                <a:latin typeface="Century Schoolbook" panose="02040604050505020304" pitchFamily="18" charset="0"/>
              </a:rPr>
              <a:t>CDC studies mention positive  benefits to your life from physical and mental health!</a:t>
            </a:r>
          </a:p>
          <a:p>
            <a:r>
              <a:rPr lang="en-US" dirty="0">
                <a:solidFill>
                  <a:srgbClr val="000000"/>
                </a:solidFill>
                <a:latin typeface="Century Schoolbook" panose="02040604050505020304" pitchFamily="18" charset="0"/>
              </a:rPr>
              <a:t>Play 1:26 until 2:52</a:t>
            </a:r>
            <a:endParaRPr lang="en-US" dirty="0"/>
          </a:p>
        </p:txBody>
      </p:sp>
      <p:pic>
        <p:nvPicPr>
          <p:cNvPr id="6" name="Online Media 5" title="Mental Contentment (Invest in You)">
            <a:hlinkClick r:id="" action="ppaction://media"/>
            <a:extLst>
              <a:ext uri="{FF2B5EF4-FFF2-40B4-BE49-F238E27FC236}">
                <a16:creationId xmlns:a16="http://schemas.microsoft.com/office/drawing/2014/main" id="{B5C245EF-150D-4850-8D7B-1963327015DC}"/>
              </a:ext>
            </a:extLst>
          </p:cNvPr>
          <p:cNvPicPr>
            <a:picLocks noRot="1" noChangeAspect="1"/>
          </p:cNvPicPr>
          <p:nvPr>
            <a:videoFile r:link="rId1"/>
          </p:nvPr>
        </p:nvPicPr>
        <p:blipFill>
          <a:blip r:embed="rId5"/>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1735691319"/>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9800" y="1447800"/>
            <a:ext cx="5567530" cy="3139321"/>
          </a:xfrm>
          <a:prstGeom prst="rect">
            <a:avLst/>
          </a:prstGeom>
          <a:noFill/>
        </p:spPr>
        <p:txBody>
          <a:bodyPr wrap="square" rtlCol="0">
            <a:spAutoFit/>
          </a:bodyPr>
          <a:lstStyle/>
          <a:p>
            <a:endParaRPr lang="en-US" dirty="0"/>
          </a:p>
          <a:p>
            <a:r>
              <a:rPr lang="en-US" dirty="0"/>
              <a:t>Begin the process of a budget and share with a friend for higher chance of success</a:t>
            </a:r>
          </a:p>
          <a:p>
            <a:r>
              <a:rPr lang="en-US" dirty="0"/>
              <a:t>	</a:t>
            </a:r>
          </a:p>
          <a:p>
            <a:endParaRPr lang="en-US" dirty="0"/>
          </a:p>
          <a:p>
            <a:r>
              <a:rPr lang="en-US" dirty="0"/>
              <a:t>GOOD = Writing a budget makes it 60% more successful</a:t>
            </a:r>
          </a:p>
          <a:p>
            <a:r>
              <a:rPr lang="en-US" dirty="0"/>
              <a:t>	</a:t>
            </a:r>
          </a:p>
          <a:p>
            <a:endParaRPr lang="en-US" dirty="0"/>
          </a:p>
          <a:p>
            <a:r>
              <a:rPr lang="en-US" dirty="0"/>
              <a:t>BETTER = Sharing a budget with a friend gives you an 80% greater chance of succeeding</a:t>
            </a:r>
          </a:p>
        </p:txBody>
      </p:sp>
      <p:grpSp>
        <p:nvGrpSpPr>
          <p:cNvPr id="8" name="Group 7"/>
          <p:cNvGrpSpPr/>
          <p:nvPr/>
        </p:nvGrpSpPr>
        <p:grpSpPr>
          <a:xfrm>
            <a:off x="1143000" y="244327"/>
            <a:ext cx="5997054" cy="461665"/>
            <a:chOff x="4598469"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98469" y="3937353"/>
              <a:ext cx="4381010" cy="396261"/>
            </a:xfrm>
            <a:prstGeom prst="rect">
              <a:avLst/>
            </a:prstGeom>
            <a:noFill/>
          </p:spPr>
          <p:txBody>
            <a:bodyPr wrap="square" rtlCol="0">
              <a:spAutoFit/>
            </a:bodyPr>
            <a:lstStyle/>
            <a:p>
              <a:pPr algn="ctr"/>
              <a:r>
                <a:rPr lang="en-US" sz="2400" dirty="0"/>
                <a:t>Live with Less – Budget</a:t>
              </a:r>
            </a:p>
          </p:txBody>
        </p:sp>
      </p:grpSp>
      <p:pic>
        <p:nvPicPr>
          <p:cNvPr id="2" name="more success">
            <a:hlinkClick r:id="" action="ppaction://media"/>
            <a:extLst>
              <a:ext uri="{FF2B5EF4-FFF2-40B4-BE49-F238E27FC236}">
                <a16:creationId xmlns:a16="http://schemas.microsoft.com/office/drawing/2014/main" id="{504FBBCB-0C95-4BDE-A0A7-260458FEC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003800"/>
            <a:ext cx="406400" cy="406400"/>
          </a:xfrm>
          <a:prstGeom prst="rect">
            <a:avLst/>
          </a:prstGeom>
        </p:spPr>
      </p:pic>
    </p:spTree>
    <p:extLst>
      <p:ext uri="{BB962C8B-B14F-4D97-AF65-F5344CB8AC3E}">
        <p14:creationId xmlns:p14="http://schemas.microsoft.com/office/powerpoint/2010/main" val="15469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626" y="1219200"/>
            <a:ext cx="6681502" cy="3352800"/>
          </a:xfrm>
        </p:spPr>
        <p:txBody>
          <a:bodyPr>
            <a:normAutofit/>
          </a:bodyPr>
          <a:lstStyle/>
          <a:p>
            <a:pPr marL="0" indent="0">
              <a:buNone/>
            </a:pPr>
            <a:r>
              <a:rPr lang="en-US" sz="1800" dirty="0"/>
              <a:t>Key drivers of contentment include:</a:t>
            </a:r>
          </a:p>
          <a:p>
            <a:pPr marL="0" indent="0">
              <a:buNone/>
            </a:pPr>
            <a:endParaRPr lang="en-US" sz="1600" dirty="0"/>
          </a:p>
          <a:p>
            <a:pPr>
              <a:buFont typeface="Wingdings" panose="05000000000000000000" pitchFamily="2" charset="2"/>
              <a:buChar char="§"/>
            </a:pPr>
            <a:r>
              <a:rPr lang="en-US" sz="1600" dirty="0"/>
              <a:t>Devoting time to family and friends</a:t>
            </a:r>
          </a:p>
          <a:p>
            <a:pPr>
              <a:buFont typeface="Wingdings" panose="05000000000000000000" pitchFamily="2" charset="2"/>
              <a:buChar char="§"/>
            </a:pPr>
            <a:r>
              <a:rPr lang="en-US" sz="1600" dirty="0"/>
              <a:t>Appreciating what you have</a:t>
            </a:r>
          </a:p>
          <a:p>
            <a:pPr>
              <a:buFont typeface="Wingdings" panose="05000000000000000000" pitchFamily="2" charset="2"/>
              <a:buChar char="§"/>
            </a:pPr>
            <a:r>
              <a:rPr lang="en-US" sz="1600" dirty="0"/>
              <a:t>Maintaining an optimistic outlook</a:t>
            </a:r>
          </a:p>
          <a:p>
            <a:pPr>
              <a:buFont typeface="Wingdings" panose="05000000000000000000" pitchFamily="2" charset="2"/>
              <a:buChar char="§"/>
            </a:pPr>
            <a:r>
              <a:rPr lang="en-US" sz="1600" dirty="0"/>
              <a:t>Feeling a sense of purpose</a:t>
            </a:r>
          </a:p>
          <a:p>
            <a:pPr>
              <a:buFont typeface="Wingdings" panose="05000000000000000000" pitchFamily="2" charset="2"/>
              <a:buChar char="§"/>
            </a:pPr>
            <a:r>
              <a:rPr lang="en-US" sz="1600" dirty="0"/>
              <a:t>Living in the moment</a:t>
            </a:r>
          </a:p>
          <a:p>
            <a:pPr>
              <a:buFont typeface="Wingdings" panose="05000000000000000000" pitchFamily="2" charset="2"/>
              <a:buChar char="§"/>
            </a:pPr>
            <a:r>
              <a:rPr lang="en-US" sz="1600" dirty="0"/>
              <a:t>Activities such as prayer and meditation are shown to create greater peace of mind</a:t>
            </a:r>
          </a:p>
          <a:p>
            <a:endParaRPr lang="en-US" sz="2400" dirty="0"/>
          </a:p>
        </p:txBody>
      </p:sp>
      <p:grpSp>
        <p:nvGrpSpPr>
          <p:cNvPr id="6" name="Group 5"/>
          <p:cNvGrpSpPr/>
          <p:nvPr/>
        </p:nvGrpSpPr>
        <p:grpSpPr>
          <a:xfrm>
            <a:off x="1295400" y="283040"/>
            <a:ext cx="3189445" cy="461665"/>
            <a:chOff x="2941172" y="4161508"/>
            <a:chExt cx="1607035" cy="614513"/>
          </a:xfrm>
        </p:grpSpPr>
        <p:sp>
          <p:nvSpPr>
            <p:cNvPr id="7" name="TextBox 6"/>
            <p:cNvSpPr txBox="1"/>
            <p:nvPr/>
          </p:nvSpPr>
          <p:spPr>
            <a:xfrm>
              <a:off x="2941172" y="4161508"/>
              <a:ext cx="1607035" cy="614513"/>
            </a:xfrm>
            <a:prstGeom prst="rect">
              <a:avLst/>
            </a:prstGeom>
            <a:noFill/>
          </p:spPr>
          <p:txBody>
            <a:bodyPr wrap="square" rtlCol="0" anchor="ctr">
              <a:spAutoFit/>
            </a:bodyPr>
            <a:lstStyle/>
            <a:p>
              <a:pPr algn="ctr"/>
              <a:r>
                <a:rPr lang="en-US" sz="2400" dirty="0"/>
                <a:t>   Invest in You</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Subtitle 2"/>
          <p:cNvSpPr txBox="1">
            <a:spLocks/>
          </p:cNvSpPr>
          <p:nvPr/>
        </p:nvSpPr>
        <p:spPr>
          <a:xfrm>
            <a:off x="1600200" y="5105400"/>
            <a:ext cx="7315200"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u="sng" dirty="0">
                <a:solidFill>
                  <a:srgbClr val="205AA0"/>
                </a:solidFill>
              </a:rPr>
              <a:t>https://www.mindful.org/category/meditation/mindfulness-practice/</a:t>
            </a:r>
            <a:r>
              <a:rPr lang="en-US" sz="1400" dirty="0">
                <a:solidFill>
                  <a:srgbClr val="205AA0"/>
                </a:solidFill>
              </a:rPr>
              <a:t>– </a:t>
            </a:r>
            <a:r>
              <a:rPr lang="en-US" sz="1400" dirty="0">
                <a:solidFill>
                  <a:schemeClr val="tx1"/>
                </a:solidFill>
              </a:rPr>
              <a:t>Tips to get you started on meditation</a:t>
            </a:r>
            <a:r>
              <a:rPr lang="en-US" sz="1600" dirty="0">
                <a:solidFill>
                  <a:schemeClr val="tx1"/>
                </a:solidFill>
              </a:rPr>
              <a:t>.</a:t>
            </a:r>
          </a:p>
          <a:p>
            <a:pPr algn="l"/>
            <a:endParaRPr lang="en-US" sz="1600" dirty="0">
              <a:solidFill>
                <a:srgbClr val="205AA0"/>
              </a:solidFill>
            </a:endParaRPr>
          </a:p>
        </p:txBody>
      </p:sp>
    </p:spTree>
    <p:extLst>
      <p:ext uri="{BB962C8B-B14F-4D97-AF65-F5344CB8AC3E}">
        <p14:creationId xmlns:p14="http://schemas.microsoft.com/office/powerpoint/2010/main" val="86352664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295400" y="243867"/>
            <a:ext cx="3189445" cy="461665"/>
          </a:xfrm>
          <a:prstGeom prst="rect">
            <a:avLst/>
          </a:prstGeom>
          <a:noFill/>
        </p:spPr>
        <p:txBody>
          <a:bodyPr wrap="square" rtlCol="0" anchor="ctr">
            <a:spAutoFit/>
          </a:bodyPr>
          <a:lstStyle/>
          <a:p>
            <a:pPr algn="ctr"/>
            <a:r>
              <a:rPr lang="en-US" sz="2400" dirty="0"/>
              <a:t>Invest in You</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1456498" y="384777"/>
            <a:ext cx="258828" cy="17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5000" y="990599"/>
            <a:ext cx="6715125" cy="4585871"/>
          </a:xfrm>
          <a:prstGeom prst="rect">
            <a:avLst/>
          </a:prstGeom>
        </p:spPr>
        <p:txBody>
          <a:bodyPr wrap="square">
            <a:spAutoFit/>
          </a:bodyPr>
          <a:lstStyle/>
          <a:p>
            <a:r>
              <a:rPr lang="en-US" dirty="0"/>
              <a:t>Suggestions for building contentment:</a:t>
            </a:r>
          </a:p>
          <a:p>
            <a:endParaRPr lang="en-US" dirty="0"/>
          </a:p>
          <a:p>
            <a:r>
              <a:rPr lang="en-US" sz="1600" dirty="0"/>
              <a:t>Meditation or Prayer (20 minutes per day, lowers stress)</a:t>
            </a:r>
          </a:p>
          <a:p>
            <a:endParaRPr lang="en-US" sz="1600" dirty="0"/>
          </a:p>
          <a:p>
            <a:r>
              <a:rPr lang="en-US" sz="1600" dirty="0"/>
              <a:t>Plan for what you want – A bright future won’t just happen; you have to work toward it, set goals</a:t>
            </a:r>
          </a:p>
          <a:p>
            <a:endParaRPr lang="en-US" sz="1600" dirty="0"/>
          </a:p>
          <a:p>
            <a:r>
              <a:rPr lang="en-US" sz="1600" dirty="0"/>
              <a:t>Cultivate social outlets, networks build stronger positive outcomes</a:t>
            </a:r>
          </a:p>
          <a:p>
            <a:endParaRPr lang="en-US" sz="1600" dirty="0"/>
          </a:p>
          <a:p>
            <a:r>
              <a:rPr lang="en-US" sz="1600" dirty="0"/>
              <a:t>Find a healthy way to unwind from work</a:t>
            </a:r>
          </a:p>
          <a:p>
            <a:endParaRPr lang="en-US" sz="1600" dirty="0"/>
          </a:p>
          <a:p>
            <a:pPr lvl="1"/>
            <a:r>
              <a:rPr lang="en-US" sz="1600" dirty="0"/>
              <a:t>Travel – Every year go somewhere you have never been</a:t>
            </a:r>
          </a:p>
          <a:p>
            <a:pPr lvl="1"/>
            <a:r>
              <a:rPr lang="en-US" sz="1600" dirty="0"/>
              <a:t>Vacation time – Average American wastes 6 days/year</a:t>
            </a:r>
          </a:p>
          <a:p>
            <a:pPr lvl="1"/>
            <a:r>
              <a:rPr lang="en-US" sz="1600" dirty="0"/>
              <a:t>Take up or continue a hobby</a:t>
            </a:r>
          </a:p>
          <a:p>
            <a:pPr lvl="1"/>
            <a:r>
              <a:rPr lang="en-US" sz="1600" dirty="0"/>
              <a:t>Volunteer in area you are passionate about</a:t>
            </a:r>
          </a:p>
          <a:p>
            <a:pPr lvl="1"/>
            <a:r>
              <a:rPr lang="en-US" sz="1600" dirty="0"/>
              <a:t>Learn something new, online or in person</a:t>
            </a:r>
          </a:p>
          <a:p>
            <a:pPr lvl="1"/>
            <a:r>
              <a:rPr lang="en-US" sz="1600" dirty="0"/>
              <a:t>Creative pursuits – write, paint, pottery, build</a:t>
            </a:r>
          </a:p>
          <a:p>
            <a:pPr lvl="1"/>
            <a:r>
              <a:rPr lang="en-US" sz="1600" dirty="0"/>
              <a:t>Think outside the box</a:t>
            </a:r>
          </a:p>
        </p:txBody>
      </p:sp>
      <p:pic>
        <p:nvPicPr>
          <p:cNvPr id="3" name="lists">
            <a:hlinkClick r:id="" action="ppaction://media"/>
            <a:extLst>
              <a:ext uri="{FF2B5EF4-FFF2-40B4-BE49-F238E27FC236}">
                <a16:creationId xmlns:a16="http://schemas.microsoft.com/office/drawing/2014/main" id="{588DE3EC-F400-4C9A-8029-ABF29F9011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576470"/>
            <a:ext cx="406400" cy="488267"/>
          </a:xfrm>
          <a:prstGeom prst="rect">
            <a:avLst/>
          </a:prstGeom>
        </p:spPr>
      </p:pic>
    </p:spTree>
    <p:extLst>
      <p:ext uri="{BB962C8B-B14F-4D97-AF65-F5344CB8AC3E}">
        <p14:creationId xmlns:p14="http://schemas.microsoft.com/office/powerpoint/2010/main" val="2767657169"/>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00200" y="1447800"/>
            <a:ext cx="7399669" cy="109537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t>“Compound interest is the eighth wonder of the world. He who understands it, earns it ... he who doesn't ... pays it.” </a:t>
            </a:r>
          </a:p>
          <a:p>
            <a:r>
              <a:rPr lang="en-US" sz="1600" dirty="0">
                <a:hlinkClick r:id="rId3"/>
              </a:rPr>
              <a:t>Albert Einstein</a:t>
            </a:r>
            <a:r>
              <a:rPr lang="en-US" sz="1600" dirty="0"/>
              <a:t> </a:t>
            </a:r>
          </a:p>
          <a:p>
            <a:endParaRPr lang="en-US" sz="1600" dirty="0">
              <a:solidFill>
                <a:srgbClr val="204BA0"/>
              </a:solidFill>
            </a:endParaRPr>
          </a:p>
          <a:p>
            <a:endParaRPr lang="en-US" sz="1600" dirty="0">
              <a:solidFill>
                <a:schemeClr val="tx1"/>
              </a:solidFill>
            </a:endParaRPr>
          </a:p>
        </p:txBody>
      </p:sp>
      <p:grpSp>
        <p:nvGrpSpPr>
          <p:cNvPr id="7" name="Group 6"/>
          <p:cNvGrpSpPr/>
          <p:nvPr/>
        </p:nvGrpSpPr>
        <p:grpSpPr>
          <a:xfrm>
            <a:off x="1371600" y="230932"/>
            <a:ext cx="5715000" cy="461665"/>
            <a:chOff x="1371600" y="230932"/>
            <a:chExt cx="5715000" cy="4616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5715000" cy="461665"/>
            </a:xfrm>
            <a:prstGeom prst="rect">
              <a:avLst/>
            </a:prstGeom>
            <a:noFill/>
          </p:spPr>
          <p:txBody>
            <a:bodyPr wrap="square" rtlCol="0">
              <a:spAutoFit/>
            </a:bodyPr>
            <a:lstStyle/>
            <a:p>
              <a:pPr algn="ctr"/>
              <a:r>
                <a:rPr lang="en-US" sz="2400" dirty="0"/>
                <a:t>Invest for You - Compounding</a:t>
              </a:r>
            </a:p>
          </p:txBody>
        </p:sp>
      </p:gr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743200"/>
            <a:ext cx="2651022" cy="303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433800"/>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5" name="ARROW.WAV"/>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89360" y="222371"/>
            <a:ext cx="5773440" cy="461665"/>
          </a:xfrm>
          <a:prstGeom prst="rect">
            <a:avLst/>
          </a:prstGeom>
          <a:noFill/>
        </p:spPr>
        <p:txBody>
          <a:bodyPr wrap="square" rtlCol="0">
            <a:spAutoFit/>
          </a:bodyPr>
          <a:lstStyle/>
          <a:p>
            <a:pPr algn="ctr"/>
            <a:r>
              <a:rPr lang="en-US" sz="2400" dirty="0"/>
              <a:t>Invest for You - Compounding</a:t>
            </a:r>
          </a:p>
        </p:txBody>
      </p:sp>
      <p:sp>
        <p:nvSpPr>
          <p:cNvPr id="7" name="TextBox 6"/>
          <p:cNvSpPr txBox="1"/>
          <p:nvPr/>
        </p:nvSpPr>
        <p:spPr>
          <a:xfrm>
            <a:off x="1744331" y="1373221"/>
            <a:ext cx="7247269"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Interest on interest on interest on interest…etc..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You work hard for your money so let market do the same for you!</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Principal produces interest, which gets added and becomes the new principal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Leave it alone (be patient) and let the magic happen!</a:t>
            </a:r>
          </a:p>
        </p:txBody>
      </p:sp>
      <p:grpSp>
        <p:nvGrpSpPr>
          <p:cNvPr id="5" name="Group 4"/>
          <p:cNvGrpSpPr/>
          <p:nvPr/>
        </p:nvGrpSpPr>
        <p:grpSpPr>
          <a:xfrm>
            <a:off x="1885527" y="3624014"/>
            <a:ext cx="6635722" cy="2591646"/>
            <a:chOff x="1543916" y="3993820"/>
            <a:chExt cx="6635722" cy="2591646"/>
          </a:xfrm>
        </p:grpSpPr>
        <p:sp>
          <p:nvSpPr>
            <p:cNvPr id="2" name="Rectangle 1"/>
            <p:cNvSpPr/>
            <p:nvPr/>
          </p:nvSpPr>
          <p:spPr>
            <a:xfrm>
              <a:off x="2114550" y="4684816"/>
              <a:ext cx="6477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57550" y="4532416"/>
              <a:ext cx="6477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114550" y="4532416"/>
              <a:ext cx="6477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57550" y="4380016"/>
              <a:ext cx="6477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38823" y="4375810"/>
              <a:ext cx="6477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38823" y="4228358"/>
              <a:ext cx="6477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66410" y="4223410"/>
              <a:ext cx="6477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66410" y="3993820"/>
              <a:ext cx="647700" cy="22563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507430" y="4987389"/>
              <a:ext cx="647700" cy="19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96544" y="4375810"/>
              <a:ext cx="647700" cy="1548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43916" y="6216134"/>
              <a:ext cx="4480714" cy="369332"/>
            </a:xfrm>
            <a:prstGeom prst="rect">
              <a:avLst/>
            </a:prstGeom>
            <a:noFill/>
          </p:spPr>
          <p:txBody>
            <a:bodyPr wrap="none" rtlCol="0">
              <a:spAutoFit/>
            </a:bodyPr>
            <a:lstStyle/>
            <a:p>
              <a:r>
                <a:rPr lang="en-US" dirty="0"/>
                <a:t>Year  One          Two	Three       Four</a:t>
              </a:r>
            </a:p>
          </p:txBody>
        </p:sp>
        <p:sp>
          <p:nvSpPr>
            <p:cNvPr id="19" name="TextBox 18"/>
            <p:cNvSpPr txBox="1"/>
            <p:nvPr/>
          </p:nvSpPr>
          <p:spPr>
            <a:xfrm>
              <a:off x="7307283" y="4261160"/>
              <a:ext cx="872355" cy="954107"/>
            </a:xfrm>
            <a:prstGeom prst="rect">
              <a:avLst/>
            </a:prstGeom>
            <a:noFill/>
          </p:spPr>
          <p:txBody>
            <a:bodyPr wrap="none" rtlCol="0">
              <a:spAutoFit/>
            </a:bodyPr>
            <a:lstStyle/>
            <a:p>
              <a:r>
                <a:rPr lang="en-US" sz="1400" dirty="0"/>
                <a:t>Interest</a:t>
              </a:r>
            </a:p>
            <a:p>
              <a:endParaRPr lang="en-US" sz="1400" dirty="0"/>
            </a:p>
            <a:p>
              <a:endParaRPr lang="en-US" sz="1400" dirty="0"/>
            </a:p>
            <a:p>
              <a:r>
                <a:rPr lang="en-US" sz="1400" dirty="0"/>
                <a:t>Principal</a:t>
              </a:r>
            </a:p>
          </p:txBody>
        </p:sp>
      </p:grpSp>
      <p:pic>
        <p:nvPicPr>
          <p:cNvPr id="6" name="compounding">
            <a:hlinkClick r:id="" action="ppaction://media"/>
            <a:extLst>
              <a:ext uri="{FF2B5EF4-FFF2-40B4-BE49-F238E27FC236}">
                <a16:creationId xmlns:a16="http://schemas.microsoft.com/office/drawing/2014/main" id="{B00EBF10-AA3A-4A33-A741-FB3A16A9B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1084" y="825428"/>
            <a:ext cx="406400" cy="406400"/>
          </a:xfrm>
          <a:prstGeom prst="rect">
            <a:avLst/>
          </a:prstGeom>
        </p:spPr>
      </p:pic>
    </p:spTree>
    <p:extLst>
      <p:ext uri="{BB962C8B-B14F-4D97-AF65-F5344CB8AC3E}">
        <p14:creationId xmlns:p14="http://schemas.microsoft.com/office/powerpoint/2010/main" val="3133789605"/>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sp>
        <p:nvSpPr>
          <p:cNvPr id="7" name="TextBox 6"/>
          <p:cNvSpPr txBox="1"/>
          <p:nvPr/>
        </p:nvSpPr>
        <p:spPr>
          <a:xfrm>
            <a:off x="1694213" y="990600"/>
            <a:ext cx="7543800" cy="3139321"/>
          </a:xfrm>
          <a:prstGeom prst="rect">
            <a:avLst/>
          </a:prstGeom>
          <a:noFill/>
        </p:spPr>
        <p:txBody>
          <a:bodyPr wrap="square" rtlCol="0">
            <a:spAutoFit/>
          </a:bodyPr>
          <a:lstStyle/>
          <a:p>
            <a:r>
              <a:rPr lang="en-US" dirty="0"/>
              <a:t>Keys to compounding</a:t>
            </a:r>
          </a:p>
          <a:p>
            <a:endParaRPr lang="en-US" dirty="0"/>
          </a:p>
          <a:p>
            <a:endParaRPr lang="en-US" dirty="0">
              <a:solidFill>
                <a:srgbClr val="204BA0"/>
              </a:solidFill>
            </a:endParaRPr>
          </a:p>
          <a:p>
            <a:pPr marL="285750" indent="-285750">
              <a:buFont typeface="Arial" panose="020B0604020202020204" pitchFamily="34" charset="0"/>
              <a:buChar char="•"/>
            </a:pPr>
            <a:r>
              <a:rPr lang="en-US" sz="1600" dirty="0"/>
              <a:t>Let dividends and interest re-invest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Fees eat into your results (i.e. 7.5% average return so 75 </a:t>
            </a:r>
            <a:r>
              <a:rPr lang="en-US" sz="1600" dirty="0" err="1"/>
              <a:t>bp</a:t>
            </a:r>
            <a:r>
              <a:rPr lang="en-US" sz="1600" dirty="0"/>
              <a:t> fee is 10% drag)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Taxes matter so put less efficient assets in non-taxable accounts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Start early with whatever you can do, increase automatically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Be long term focused, only invest after emergency fund is in place</a:t>
            </a:r>
          </a:p>
        </p:txBody>
      </p:sp>
      <p:sp>
        <p:nvSpPr>
          <p:cNvPr id="10" name="Subtitle 2"/>
          <p:cNvSpPr txBox="1">
            <a:spLocks/>
          </p:cNvSpPr>
          <p:nvPr/>
        </p:nvSpPr>
        <p:spPr>
          <a:xfrm>
            <a:off x="1676400" y="4790595"/>
            <a:ext cx="7228219" cy="95345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dirty="0">
                <a:solidFill>
                  <a:schemeClr val="tx1"/>
                </a:solidFill>
              </a:rPr>
              <a:t> https://cfainstitute.org/learning/investor/tools/Pages/index.aspx - CFA Institute developed this library of articles and multimedia resources to educate investors on how to make informed decision</a:t>
            </a:r>
          </a:p>
        </p:txBody>
      </p:sp>
      <p:pic>
        <p:nvPicPr>
          <p:cNvPr id="2" name="fees matter">
            <a:hlinkClick r:id="" action="ppaction://media"/>
            <a:extLst>
              <a:ext uri="{FF2B5EF4-FFF2-40B4-BE49-F238E27FC236}">
                <a16:creationId xmlns:a16="http://schemas.microsoft.com/office/drawing/2014/main" id="{8F1FBADC-6976-41D7-9FA5-261284C81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22209" y="1142521"/>
            <a:ext cx="406400" cy="406400"/>
          </a:xfrm>
          <a:prstGeom prst="rect">
            <a:avLst/>
          </a:prstGeom>
        </p:spPr>
      </p:pic>
    </p:spTree>
    <p:extLst>
      <p:ext uri="{BB962C8B-B14F-4D97-AF65-F5344CB8AC3E}">
        <p14:creationId xmlns:p14="http://schemas.microsoft.com/office/powerpoint/2010/main" val="142585031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0" y="230931"/>
            <a:ext cx="4419600" cy="461665"/>
          </a:xfrm>
          <a:prstGeom prst="rect">
            <a:avLst/>
          </a:prstGeom>
          <a:noFill/>
        </p:spPr>
        <p:txBody>
          <a:bodyPr wrap="square" rtlCol="0">
            <a:spAutoFit/>
          </a:bodyPr>
          <a:lstStyle/>
          <a:p>
            <a:pPr algn="ctr"/>
            <a:r>
              <a:rPr lang="en-US" sz="2400" dirty="0"/>
              <a:t>Invest for You - Compounding</a:t>
            </a:r>
          </a:p>
        </p:txBody>
      </p:sp>
      <p:sp>
        <p:nvSpPr>
          <p:cNvPr id="7" name="TextBox 6"/>
          <p:cNvSpPr txBox="1"/>
          <p:nvPr/>
        </p:nvSpPr>
        <p:spPr>
          <a:xfrm>
            <a:off x="1524000" y="5410200"/>
            <a:ext cx="7010400" cy="646331"/>
          </a:xfrm>
          <a:prstGeom prst="rect">
            <a:avLst/>
          </a:prstGeom>
          <a:noFill/>
        </p:spPr>
        <p:txBody>
          <a:bodyPr wrap="square" rtlCol="0">
            <a:spAutoFit/>
          </a:bodyPr>
          <a:lstStyle/>
          <a:p>
            <a:r>
              <a:rPr lang="en-US" dirty="0">
                <a:solidFill>
                  <a:srgbClr val="204BA0"/>
                </a:solidFill>
              </a:rPr>
              <a:t>Play 2:05 to 3:10</a:t>
            </a:r>
          </a:p>
          <a:p>
            <a:r>
              <a:rPr lang="en-US" dirty="0">
                <a:solidFill>
                  <a:srgbClr val="204BA0"/>
                </a:solidFill>
              </a:rPr>
              <a:t>Gives a detailed visual example of how compounding works</a:t>
            </a:r>
          </a:p>
        </p:txBody>
      </p:sp>
      <p:pic>
        <p:nvPicPr>
          <p:cNvPr id="2" name="Online Media 1" title="Compounding (Invest for You)">
            <a:hlinkClick r:id="" action="ppaction://media"/>
            <a:extLst>
              <a:ext uri="{FF2B5EF4-FFF2-40B4-BE49-F238E27FC236}">
                <a16:creationId xmlns:a16="http://schemas.microsoft.com/office/drawing/2014/main" id="{5499C7A0-9B69-483E-925F-BC32EC762A80}"/>
              </a:ext>
            </a:extLst>
          </p:cNvPr>
          <p:cNvPicPr>
            <a:picLocks noRot="1" noChangeAspect="1"/>
          </p:cNvPicPr>
          <p:nvPr>
            <a:videoFile r:link="rId1"/>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320110980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238838"/>
            <a:ext cx="7467600" cy="715962"/>
          </a:xfrm>
        </p:spPr>
        <p:txBody>
          <a:bodyPr>
            <a:normAutofit/>
          </a:bodyPr>
          <a:lstStyle/>
          <a:p>
            <a:r>
              <a:rPr lang="en-US" sz="2000" dirty="0"/>
              <a:t>Match your Investment time frame and goals</a:t>
            </a:r>
          </a:p>
        </p:txBody>
      </p:sp>
      <p:pic>
        <p:nvPicPr>
          <p:cNvPr id="4" name="Picture 3"/>
          <p:cNvPicPr>
            <a:picLocks noChangeAspect="1"/>
          </p:cNvPicPr>
          <p:nvPr/>
        </p:nvPicPr>
        <p:blipFill>
          <a:blip r:embed="rId3"/>
          <a:stretch>
            <a:fillRect/>
          </a:stretch>
        </p:blipFill>
        <p:spPr>
          <a:xfrm>
            <a:off x="1524000" y="1295400"/>
            <a:ext cx="7263558" cy="3943438"/>
          </a:xfrm>
          <a:prstGeom prst="rect">
            <a:avLst/>
          </a:prstGeom>
        </p:spPr>
      </p:pic>
      <p:grpSp>
        <p:nvGrpSpPr>
          <p:cNvPr id="5" name="Group 4"/>
          <p:cNvGrpSpPr/>
          <p:nvPr/>
        </p:nvGrpSpPr>
        <p:grpSpPr>
          <a:xfrm>
            <a:off x="1371600" y="230932"/>
            <a:ext cx="3429000" cy="625565"/>
            <a:chOff x="1371600" y="230932"/>
            <a:chExt cx="3429000" cy="625565"/>
          </a:xfrm>
        </p:grpSpPr>
        <p:sp>
          <p:nvSpPr>
            <p:cNvPr id="6" name="L-Shape 5"/>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Tree>
    <p:extLst>
      <p:ext uri="{BB962C8B-B14F-4D97-AF65-F5344CB8AC3E}">
        <p14:creationId xmlns:p14="http://schemas.microsoft.com/office/powerpoint/2010/main" val="268550399"/>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0" y="230931"/>
            <a:ext cx="4419600" cy="461665"/>
          </a:xfrm>
          <a:prstGeom prst="rect">
            <a:avLst/>
          </a:prstGeom>
          <a:noFill/>
        </p:spPr>
        <p:txBody>
          <a:bodyPr wrap="square" rtlCol="0">
            <a:spAutoFit/>
          </a:bodyPr>
          <a:lstStyle/>
          <a:p>
            <a:pPr algn="ctr"/>
            <a:r>
              <a:rPr lang="en-US" sz="2400" dirty="0"/>
              <a:t>Invest for You – Asset Types</a:t>
            </a:r>
          </a:p>
        </p:txBody>
      </p:sp>
      <p:sp>
        <p:nvSpPr>
          <p:cNvPr id="7" name="TextBox 6"/>
          <p:cNvSpPr txBox="1"/>
          <p:nvPr/>
        </p:nvSpPr>
        <p:spPr>
          <a:xfrm>
            <a:off x="1734806" y="5324475"/>
            <a:ext cx="7010400" cy="646331"/>
          </a:xfrm>
          <a:prstGeom prst="rect">
            <a:avLst/>
          </a:prstGeom>
          <a:noFill/>
        </p:spPr>
        <p:txBody>
          <a:bodyPr wrap="square" rtlCol="0">
            <a:spAutoFit/>
          </a:bodyPr>
          <a:lstStyle/>
          <a:p>
            <a:r>
              <a:rPr lang="en-US" dirty="0">
                <a:solidFill>
                  <a:srgbClr val="204BA0"/>
                </a:solidFill>
              </a:rPr>
              <a:t>Play :38 to 3:08</a:t>
            </a:r>
          </a:p>
          <a:p>
            <a:r>
              <a:rPr lang="en-US" dirty="0">
                <a:solidFill>
                  <a:srgbClr val="204BA0"/>
                </a:solidFill>
              </a:rPr>
              <a:t>Gives a detailed visual example of different asset types</a:t>
            </a:r>
          </a:p>
        </p:txBody>
      </p:sp>
      <p:pic>
        <p:nvPicPr>
          <p:cNvPr id="3" name="Online Media 2" title="Asset Types (Invest for You)">
            <a:hlinkClick r:id="" action="ppaction://media"/>
            <a:extLst>
              <a:ext uri="{FF2B5EF4-FFF2-40B4-BE49-F238E27FC236}">
                <a16:creationId xmlns:a16="http://schemas.microsoft.com/office/drawing/2014/main" id="{F47426C3-3C01-4270-B0F0-62E662BBF4BA}"/>
              </a:ext>
            </a:extLst>
          </p:cNvPr>
          <p:cNvPicPr>
            <a:picLocks noRot="1" noChangeAspect="1"/>
          </p:cNvPicPr>
          <p:nvPr>
            <a:videoFile r:link="rId1"/>
          </p:nvPr>
        </p:nvPicPr>
        <p:blipFill>
          <a:blip r:embed="rId4"/>
          <a:stretch>
            <a:fillRect/>
          </a:stretch>
        </p:blipFill>
        <p:spPr>
          <a:xfrm>
            <a:off x="1744331" y="1524000"/>
            <a:ext cx="6096000" cy="3429000"/>
          </a:xfrm>
          <a:prstGeom prst="rect">
            <a:avLst/>
          </a:prstGeom>
        </p:spPr>
      </p:pic>
    </p:spTree>
    <p:extLst>
      <p:ext uri="{BB962C8B-B14F-4D97-AF65-F5344CB8AC3E}">
        <p14:creationId xmlns:p14="http://schemas.microsoft.com/office/powerpoint/2010/main" val="2554478107"/>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676400" y="1752600"/>
            <a:ext cx="7467600" cy="2435594"/>
          </a:xfrm>
          <a:prstGeom prst="rect">
            <a:avLst/>
          </a:prstGeom>
        </p:spPr>
      </p:pic>
      <p:sp>
        <p:nvSpPr>
          <p:cNvPr id="5" name="Text Placeholder 3"/>
          <p:cNvSpPr txBox="1">
            <a:spLocks/>
          </p:cNvSpPr>
          <p:nvPr/>
        </p:nvSpPr>
        <p:spPr>
          <a:xfrm>
            <a:off x="1619230" y="5430695"/>
            <a:ext cx="7581939" cy="336012"/>
          </a:xfrm>
          <a:prstGeom prst="rect">
            <a:avLst/>
          </a:prstGeom>
        </p:spPr>
        <p:txBody>
          <a:bodyPr vert="horz" lIns="91440" tIns="45720" rIns="182880" bIns="45720" rtlCol="0">
            <a:normAutofit fontScale="62500" lnSpcReduction="20000"/>
          </a:bodyPr>
          <a:lstStyle>
            <a:lvl1pPr marL="182880" indent="-173736"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1pPr>
            <a:lvl2pPr marL="384048"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2pPr>
            <a:lvl3pPr marL="585216"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3pPr>
            <a:lvl4pPr marL="786384"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4pPr>
            <a:lvl5pPr marL="987552"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5pPr>
            <a:lvl6pPr marL="1188720"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6pPr>
            <a:lvl7pPr marL="1389888"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7pPr>
            <a:lvl8pPr marL="1591056"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8pPr>
            <a:lvl9pPr marL="1792224"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9pPr>
          </a:lstStyle>
          <a:p>
            <a:pPr marL="210312" marR="0" lvl="1" indent="0" algn="l" defTabSz="914400" rtl="0" eaLnBrk="1" fontAlgn="auto" latinLnBrk="0" hangingPunct="1">
              <a:lnSpc>
                <a:spcPct val="150000"/>
              </a:lnSpc>
              <a:spcBef>
                <a:spcPts val="8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Source: JP Morgan Guide to Retirement 2016</a:t>
            </a:r>
          </a:p>
        </p:txBody>
      </p:sp>
      <p:grpSp>
        <p:nvGrpSpPr>
          <p:cNvPr id="7" name="Group 6"/>
          <p:cNvGrpSpPr/>
          <p:nvPr/>
        </p:nvGrpSpPr>
        <p:grpSpPr>
          <a:xfrm>
            <a:off x="1371600" y="230932"/>
            <a:ext cx="3429000" cy="625565"/>
            <a:chOff x="1371600" y="230932"/>
            <a:chExt cx="3429000" cy="6255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pic>
        <p:nvPicPr>
          <p:cNvPr id="2" name="risk">
            <a:hlinkClick r:id="" action="ppaction://media"/>
            <a:extLst>
              <a:ext uri="{FF2B5EF4-FFF2-40B4-BE49-F238E27FC236}">
                <a16:creationId xmlns:a16="http://schemas.microsoft.com/office/drawing/2014/main" id="{BA6AE7FF-309F-4230-89F5-F90C0F5791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19650" y="1091293"/>
            <a:ext cx="406400" cy="406400"/>
          </a:xfrm>
          <a:prstGeom prst="rect">
            <a:avLst/>
          </a:prstGeom>
        </p:spPr>
      </p:pic>
    </p:spTree>
    <p:extLst>
      <p:ext uri="{BB962C8B-B14F-4D97-AF65-F5344CB8AC3E}">
        <p14:creationId xmlns:p14="http://schemas.microsoft.com/office/powerpoint/2010/main" val="180504386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71600" y="230932"/>
            <a:ext cx="3429000" cy="625565"/>
            <a:chOff x="1371600" y="230932"/>
            <a:chExt cx="3429000" cy="625565"/>
          </a:xfrm>
        </p:grpSpPr>
        <p:sp>
          <p:nvSpPr>
            <p:cNvPr id="11" name="L-Shape 10"/>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pic>
        <p:nvPicPr>
          <p:cNvPr id="2050" name="Picture 3" descr="PURPOSE-DRIVEN PORTFOL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914400"/>
            <a:ext cx="5552447" cy="386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a:xfrm>
            <a:off x="1962151" y="4948957"/>
            <a:ext cx="6399803" cy="148235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Plan for the life that you want</a:t>
            </a:r>
          </a:p>
          <a:p>
            <a:pPr algn="l"/>
            <a:endParaRPr lang="en-US" sz="1600" dirty="0">
              <a:solidFill>
                <a:schemeClr val="tx1"/>
              </a:solidFill>
            </a:endParaRPr>
          </a:p>
          <a:p>
            <a:pPr algn="l"/>
            <a:r>
              <a:rPr lang="en-US" sz="1600" dirty="0">
                <a:solidFill>
                  <a:schemeClr val="tx1"/>
                </a:solidFill>
              </a:rPr>
              <a:t>Goals have an importance and a time frame, satisfy both</a:t>
            </a:r>
          </a:p>
          <a:p>
            <a:pPr algn="l"/>
            <a:endParaRPr lang="en-US" sz="1600" dirty="0">
              <a:solidFill>
                <a:schemeClr val="tx1"/>
              </a:solidFill>
            </a:endParaRPr>
          </a:p>
          <a:p>
            <a:pPr algn="l"/>
            <a:r>
              <a:rPr lang="en-US" sz="1600" dirty="0">
                <a:solidFill>
                  <a:schemeClr val="tx1"/>
                </a:solidFill>
              </a:rPr>
              <a:t>Accept tradeoffs and move on, you are responsible</a:t>
            </a:r>
          </a:p>
          <a:p>
            <a:pPr algn="l"/>
            <a:endParaRPr lang="en-US" sz="1400" dirty="0">
              <a:solidFill>
                <a:schemeClr val="tx1"/>
              </a:solidFill>
            </a:endParaRPr>
          </a:p>
          <a:p>
            <a:pPr algn="l"/>
            <a:endParaRPr lang="en-US" sz="1400" dirty="0">
              <a:solidFill>
                <a:schemeClr val="tx1"/>
              </a:solidFill>
            </a:endParaRPr>
          </a:p>
          <a:p>
            <a:pPr algn="l"/>
            <a:endParaRPr lang="en-US" sz="1400" dirty="0">
              <a:solidFill>
                <a:schemeClr val="tx1"/>
              </a:solidFill>
            </a:endParaRPr>
          </a:p>
        </p:txBody>
      </p:sp>
    </p:spTree>
    <p:extLst>
      <p:ext uri="{BB962C8B-B14F-4D97-AF65-F5344CB8AC3E}">
        <p14:creationId xmlns:p14="http://schemas.microsoft.com/office/powerpoint/2010/main" val="3795847995"/>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16540" y="990600"/>
            <a:ext cx="3225563" cy="492443"/>
          </a:xfrm>
          <a:prstGeom prst="rect">
            <a:avLst/>
          </a:prstGeom>
          <a:noFill/>
        </p:spPr>
        <p:txBody>
          <a:bodyPr wrap="none" rtlCol="0">
            <a:spAutoFit/>
          </a:bodyPr>
          <a:lstStyle/>
          <a:p>
            <a:pPr algn="ctr"/>
            <a:r>
              <a:rPr lang="en-US" sz="2600" b="1" i="1" u="sng" dirty="0"/>
              <a:t>Guidelines for Life:</a:t>
            </a:r>
          </a:p>
        </p:txBody>
      </p:sp>
      <p:graphicFrame>
        <p:nvGraphicFramePr>
          <p:cNvPr id="2" name="Diagram 1"/>
          <p:cNvGraphicFramePr/>
          <p:nvPr/>
        </p:nvGraphicFramePr>
        <p:xfrm>
          <a:off x="1869944" y="16764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p:cNvGrpSpPr/>
          <p:nvPr/>
        </p:nvGrpSpPr>
        <p:grpSpPr>
          <a:xfrm>
            <a:off x="1143000" y="244327"/>
            <a:ext cx="5997054" cy="461665"/>
            <a:chOff x="4598468" y="3937353"/>
            <a:chExt cx="4381010" cy="396261"/>
          </a:xfrm>
        </p:grpSpPr>
        <p:sp>
          <p:nvSpPr>
            <p:cNvPr id="9" name="L-Shape 8"/>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98468" y="3937353"/>
              <a:ext cx="4381010" cy="396261"/>
            </a:xfrm>
            <a:prstGeom prst="rect">
              <a:avLst/>
            </a:prstGeom>
            <a:noFill/>
          </p:spPr>
          <p:txBody>
            <a:bodyPr wrap="square" rtlCol="0">
              <a:spAutoFit/>
            </a:bodyPr>
            <a:lstStyle/>
            <a:p>
              <a:pPr algn="ctr"/>
              <a:r>
                <a:rPr lang="en-US" sz="2400" dirty="0"/>
                <a:t>Live with Less – Budget</a:t>
              </a:r>
            </a:p>
          </p:txBody>
        </p:sp>
      </p:grpSp>
      <p:pic>
        <p:nvPicPr>
          <p:cNvPr id="3" name="guides">
            <a:hlinkClick r:id="" action="ppaction://media"/>
            <a:extLst>
              <a:ext uri="{FF2B5EF4-FFF2-40B4-BE49-F238E27FC236}">
                <a16:creationId xmlns:a16="http://schemas.microsoft.com/office/drawing/2014/main" id="{0B9EA1D6-0C23-4C86-955C-D360FE02D6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81525" y="5857875"/>
            <a:ext cx="406400" cy="406400"/>
          </a:xfrm>
          <a:prstGeom prst="rect">
            <a:avLst/>
          </a:prstGeom>
        </p:spPr>
      </p:pic>
    </p:spTree>
    <p:extLst>
      <p:ext uri="{BB962C8B-B14F-4D97-AF65-F5344CB8AC3E}">
        <p14:creationId xmlns:p14="http://schemas.microsoft.com/office/powerpoint/2010/main" val="2592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71600" y="230932"/>
            <a:ext cx="3429000" cy="625565"/>
            <a:chOff x="1371600" y="230932"/>
            <a:chExt cx="3429000" cy="6255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pic>
        <p:nvPicPr>
          <p:cNvPr id="1028" name="Picture 4" descr="PURPOSE-DRIVEN PORTFOLIOS AGGREG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6" y="837447"/>
            <a:ext cx="5191124" cy="363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txBox="1">
            <a:spLocks/>
          </p:cNvSpPr>
          <p:nvPr/>
        </p:nvSpPr>
        <p:spPr>
          <a:xfrm>
            <a:off x="1981201" y="4800600"/>
            <a:ext cx="6399803" cy="148235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Rome wasn’t built in a day, work across risk and return spectrum</a:t>
            </a:r>
          </a:p>
          <a:p>
            <a:pPr algn="l"/>
            <a:endParaRPr lang="en-US" sz="1600" dirty="0">
              <a:solidFill>
                <a:schemeClr val="tx1"/>
              </a:solidFill>
            </a:endParaRPr>
          </a:p>
          <a:p>
            <a:pPr algn="l"/>
            <a:r>
              <a:rPr lang="en-US" sz="1600" dirty="0">
                <a:solidFill>
                  <a:schemeClr val="tx1"/>
                </a:solidFill>
              </a:rPr>
              <a:t>Live and learn from others, about their journey</a:t>
            </a:r>
          </a:p>
          <a:p>
            <a:pPr algn="l"/>
            <a:endParaRPr lang="en-US" sz="1600" dirty="0">
              <a:solidFill>
                <a:schemeClr val="tx1"/>
              </a:solidFill>
            </a:endParaRPr>
          </a:p>
          <a:p>
            <a:pPr algn="l"/>
            <a:r>
              <a:rPr lang="en-US" sz="1600" dirty="0">
                <a:solidFill>
                  <a:schemeClr val="tx1"/>
                </a:solidFill>
              </a:rPr>
              <a:t>Sharing plans and goals make them more achievable, real</a:t>
            </a:r>
          </a:p>
          <a:p>
            <a:pPr algn="l"/>
            <a:endParaRPr lang="en-US" sz="1400" dirty="0">
              <a:solidFill>
                <a:schemeClr val="tx1"/>
              </a:solidFill>
            </a:endParaRPr>
          </a:p>
          <a:p>
            <a:pPr algn="l"/>
            <a:endParaRPr lang="en-US" sz="1400" dirty="0">
              <a:solidFill>
                <a:schemeClr val="tx1"/>
              </a:solidFill>
            </a:endParaRPr>
          </a:p>
          <a:p>
            <a:pPr algn="l"/>
            <a:endParaRPr lang="en-US" sz="1400" dirty="0">
              <a:solidFill>
                <a:schemeClr val="tx1"/>
              </a:solidFill>
            </a:endParaRPr>
          </a:p>
        </p:txBody>
      </p:sp>
      <p:pic>
        <p:nvPicPr>
          <p:cNvPr id="2" name="plans for future">
            <a:hlinkClick r:id="" action="ppaction://media"/>
            <a:extLst>
              <a:ext uri="{FF2B5EF4-FFF2-40B4-BE49-F238E27FC236}">
                <a16:creationId xmlns:a16="http://schemas.microsoft.com/office/drawing/2014/main" id="{78585E70-66DD-4408-807E-16537AD299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88928891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878006" y="4312920"/>
            <a:ext cx="6781800" cy="2100962"/>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Growth assets and Defensive assets combine to achieve results</a:t>
            </a:r>
          </a:p>
          <a:p>
            <a:pPr algn="l"/>
            <a:endParaRPr lang="en-US" sz="1600" dirty="0">
              <a:solidFill>
                <a:schemeClr val="tx1"/>
              </a:solidFill>
            </a:endParaRPr>
          </a:p>
          <a:p>
            <a:pPr algn="l"/>
            <a:r>
              <a:rPr lang="en-US" sz="1600" dirty="0">
                <a:solidFill>
                  <a:schemeClr val="tx1"/>
                </a:solidFill>
              </a:rPr>
              <a:t>Active versus passive, lower fees a good predictor of returns</a:t>
            </a:r>
          </a:p>
          <a:p>
            <a:pPr algn="l"/>
            <a:endParaRPr lang="en-US" sz="1600" dirty="0">
              <a:solidFill>
                <a:schemeClr val="tx1"/>
              </a:solidFill>
            </a:endParaRPr>
          </a:p>
          <a:p>
            <a:pPr algn="l"/>
            <a:r>
              <a:rPr lang="en-US" sz="1600" dirty="0">
                <a:solidFill>
                  <a:schemeClr val="tx1"/>
                </a:solidFill>
              </a:rPr>
              <a:t>Investment versus Trading, media focuses on dramatic while you move ahead</a:t>
            </a:r>
          </a:p>
          <a:p>
            <a:pPr algn="l"/>
            <a:endParaRPr lang="en-US" sz="1600" dirty="0">
              <a:solidFill>
                <a:schemeClr val="tx1"/>
              </a:solidFill>
            </a:endParaRPr>
          </a:p>
          <a:p>
            <a:pPr algn="l"/>
            <a:r>
              <a:rPr lang="en-US" sz="1600" dirty="0">
                <a:solidFill>
                  <a:schemeClr val="tx1"/>
                </a:solidFill>
              </a:rPr>
              <a:t>Short term versus Long term (tax rate for short term much &gt; long term rate)</a:t>
            </a:r>
          </a:p>
          <a:p>
            <a:pPr algn="l"/>
            <a:endParaRPr lang="en-US" sz="1400" dirty="0">
              <a:solidFill>
                <a:schemeClr val="tx1"/>
              </a:solidFill>
            </a:endParaRPr>
          </a:p>
          <a:p>
            <a:pPr algn="l"/>
            <a:endParaRPr lang="en-US" sz="1400" dirty="0">
              <a:solidFill>
                <a:schemeClr val="tx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28498"/>
            <a:ext cx="4964926" cy="316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371600" y="230932"/>
            <a:ext cx="3429000" cy="625565"/>
            <a:chOff x="1371600" y="230932"/>
            <a:chExt cx="3429000" cy="625565"/>
          </a:xfrm>
        </p:grpSpPr>
        <p:sp>
          <p:nvSpPr>
            <p:cNvPr id="11" name="L-Shape 10"/>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Tree>
    <p:extLst>
      <p:ext uri="{BB962C8B-B14F-4D97-AF65-F5344CB8AC3E}">
        <p14:creationId xmlns:p14="http://schemas.microsoft.com/office/powerpoint/2010/main" val="1902848979"/>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881569" y="4343400"/>
            <a:ext cx="6552204" cy="2100962"/>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Investors hurt themselves with too much cash (i.e. women, millennials)</a:t>
            </a:r>
          </a:p>
          <a:p>
            <a:pPr algn="l"/>
            <a:endParaRPr lang="en-US" sz="1600" dirty="0">
              <a:solidFill>
                <a:schemeClr val="tx1"/>
              </a:solidFill>
            </a:endParaRPr>
          </a:p>
          <a:p>
            <a:pPr algn="l"/>
            <a:r>
              <a:rPr lang="en-US" sz="1600" dirty="0">
                <a:solidFill>
                  <a:schemeClr val="tx1"/>
                </a:solidFill>
              </a:rPr>
              <a:t>Bias to trade at the wrong time, have courage when others are fearful</a:t>
            </a:r>
          </a:p>
          <a:p>
            <a:pPr algn="l"/>
            <a:endParaRPr lang="en-US" sz="1600" dirty="0">
              <a:solidFill>
                <a:schemeClr val="tx1"/>
              </a:solidFill>
            </a:endParaRPr>
          </a:p>
          <a:p>
            <a:pPr algn="l"/>
            <a:r>
              <a:rPr lang="en-US" sz="1600" dirty="0">
                <a:solidFill>
                  <a:schemeClr val="tx1"/>
                </a:solidFill>
              </a:rPr>
              <a:t>Plan to check in on a disciplined schedule, ‘watched pot never boils”</a:t>
            </a:r>
          </a:p>
          <a:p>
            <a:pPr algn="l"/>
            <a:endParaRPr lang="en-US" sz="1600" dirty="0">
              <a:solidFill>
                <a:schemeClr val="tx1"/>
              </a:solidFill>
            </a:endParaRPr>
          </a:p>
          <a:p>
            <a:pPr algn="l"/>
            <a:r>
              <a:rPr lang="en-US" sz="1400" dirty="0">
                <a:solidFill>
                  <a:schemeClr val="tx1"/>
                </a:solidFill>
              </a:rPr>
              <a:t>A tree grows slowly but over long time, you can see the differences</a:t>
            </a:r>
          </a:p>
          <a:p>
            <a:pPr algn="l"/>
            <a:endParaRPr lang="en-US" sz="1400" dirty="0">
              <a:solidFill>
                <a:schemeClr val="tx1"/>
              </a:solidFill>
            </a:endParaRPr>
          </a:p>
        </p:txBody>
      </p:sp>
      <p:grpSp>
        <p:nvGrpSpPr>
          <p:cNvPr id="10" name="Group 9"/>
          <p:cNvGrpSpPr/>
          <p:nvPr/>
        </p:nvGrpSpPr>
        <p:grpSpPr>
          <a:xfrm>
            <a:off x="1371600" y="230932"/>
            <a:ext cx="3429000" cy="625565"/>
            <a:chOff x="1371600" y="230932"/>
            <a:chExt cx="3429000" cy="625565"/>
          </a:xfrm>
        </p:grpSpPr>
        <p:sp>
          <p:nvSpPr>
            <p:cNvPr id="11" name="L-Shape 10"/>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graphicFrame>
        <p:nvGraphicFramePr>
          <p:cNvPr id="2" name="Chart 1"/>
          <p:cNvGraphicFramePr/>
          <p:nvPr>
            <p:extLst>
              <p:ext uri="{D42A27DB-BD31-4B8C-83A1-F6EECF244321}">
                <p14:modId xmlns:p14="http://schemas.microsoft.com/office/powerpoint/2010/main" val="2234476503"/>
              </p:ext>
            </p:extLst>
          </p:nvPr>
        </p:nvGraphicFramePr>
        <p:xfrm>
          <a:off x="1849900" y="853528"/>
          <a:ext cx="6989299" cy="341367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4038600" y="856497"/>
            <a:ext cx="2800895" cy="553998"/>
          </a:xfrm>
          <a:prstGeom prst="rect">
            <a:avLst/>
          </a:prstGeom>
          <a:noFill/>
        </p:spPr>
        <p:txBody>
          <a:bodyPr wrap="none" rtlCol="0">
            <a:spAutoFit/>
          </a:bodyPr>
          <a:lstStyle/>
          <a:p>
            <a:pPr algn="ctr"/>
            <a:r>
              <a:rPr lang="en-US" sz="1600" i="1" dirty="0"/>
              <a:t>Twenty Five Year Return (%)</a:t>
            </a:r>
          </a:p>
          <a:p>
            <a:pPr algn="ctr"/>
            <a:r>
              <a:rPr lang="en-US" sz="1400" dirty="0"/>
              <a:t>March, 1992 to March, 2017</a:t>
            </a:r>
          </a:p>
        </p:txBody>
      </p:sp>
      <p:pic>
        <p:nvPicPr>
          <p:cNvPr id="4" name="results">
            <a:hlinkClick r:id="" action="ppaction://media"/>
            <a:extLst>
              <a:ext uri="{FF2B5EF4-FFF2-40B4-BE49-F238E27FC236}">
                <a16:creationId xmlns:a16="http://schemas.microsoft.com/office/drawing/2014/main" id="{EFFFD268-2595-43EE-8880-5B5B9BF63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5847" y="342353"/>
            <a:ext cx="406400" cy="406400"/>
          </a:xfrm>
          <a:prstGeom prst="rect">
            <a:avLst/>
          </a:prstGeom>
        </p:spPr>
      </p:pic>
    </p:spTree>
    <p:extLst>
      <p:ext uri="{BB962C8B-B14F-4D97-AF65-F5344CB8AC3E}">
        <p14:creationId xmlns:p14="http://schemas.microsoft.com/office/powerpoint/2010/main" val="1751639884"/>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2487127" y="4953000"/>
            <a:ext cx="5414515" cy="126276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Retirement expenses one of our biggest expenses</a:t>
            </a:r>
          </a:p>
          <a:p>
            <a:pPr algn="l"/>
            <a:endParaRPr lang="en-US" sz="1600" dirty="0">
              <a:solidFill>
                <a:schemeClr val="tx1"/>
              </a:solidFill>
            </a:endParaRPr>
          </a:p>
          <a:p>
            <a:pPr algn="l"/>
            <a:r>
              <a:rPr lang="en-US" sz="1600" dirty="0">
                <a:solidFill>
                  <a:schemeClr val="tx1"/>
                </a:solidFill>
              </a:rPr>
              <a:t>Plan for living longer and greater health (Inflation matters)</a:t>
            </a:r>
          </a:p>
          <a:p>
            <a:pPr algn="l"/>
            <a:endParaRPr lang="en-US" sz="1400" dirty="0">
              <a:solidFill>
                <a:srgbClr val="204BA0"/>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77" y="606239"/>
            <a:ext cx="5376415" cy="411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371600" y="230932"/>
            <a:ext cx="3429000" cy="625565"/>
            <a:chOff x="1371600" y="230932"/>
            <a:chExt cx="3429000" cy="625565"/>
          </a:xfrm>
        </p:grpSpPr>
        <p:sp>
          <p:nvSpPr>
            <p:cNvPr id="11" name="L-Shape 10"/>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Tree>
    <p:extLst>
      <p:ext uri="{BB962C8B-B14F-4D97-AF65-F5344CB8AC3E}">
        <p14:creationId xmlns:p14="http://schemas.microsoft.com/office/powerpoint/2010/main" val="2811372764"/>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474513" cy="338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394346" y="261581"/>
            <a:ext cx="5997054" cy="461665"/>
            <a:chOff x="4782084" y="3952163"/>
            <a:chExt cx="4381010" cy="396261"/>
          </a:xfrm>
        </p:grpSpPr>
        <p:sp>
          <p:nvSpPr>
            <p:cNvPr id="6" name="L-Shape 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82084" y="3952163"/>
              <a:ext cx="4381010" cy="396261"/>
            </a:xfrm>
            <a:prstGeom prst="rect">
              <a:avLst/>
            </a:prstGeom>
            <a:noFill/>
          </p:spPr>
          <p:txBody>
            <a:bodyPr wrap="square" rtlCol="0">
              <a:spAutoFit/>
            </a:bodyPr>
            <a:lstStyle/>
            <a:p>
              <a:pPr algn="ctr"/>
              <a:r>
                <a:rPr lang="en-US" sz="2400" dirty="0"/>
                <a:t>Invest for You – Retirement</a:t>
              </a:r>
            </a:p>
          </p:txBody>
        </p:sp>
      </p:grpSp>
      <p:sp>
        <p:nvSpPr>
          <p:cNvPr id="4" name="TextBox 3"/>
          <p:cNvSpPr txBox="1"/>
          <p:nvPr/>
        </p:nvSpPr>
        <p:spPr>
          <a:xfrm>
            <a:off x="2209800" y="5029200"/>
            <a:ext cx="4794902" cy="923330"/>
          </a:xfrm>
          <a:prstGeom prst="rect">
            <a:avLst/>
          </a:prstGeom>
          <a:noFill/>
        </p:spPr>
        <p:txBody>
          <a:bodyPr wrap="none" rtlCol="0">
            <a:spAutoFit/>
          </a:bodyPr>
          <a:lstStyle/>
          <a:p>
            <a:pPr marL="285750" indent="-285750">
              <a:buFont typeface="Arial" panose="020B0604020202020204" pitchFamily="34" charset="0"/>
              <a:buChar char="•"/>
            </a:pPr>
            <a:r>
              <a:rPr lang="en-US" dirty="0"/>
              <a:t>Get ahead of the game by starting to play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Create a better tomorrow by starting today</a:t>
            </a:r>
          </a:p>
        </p:txBody>
      </p:sp>
    </p:spTree>
    <p:extLst>
      <p:ext uri="{BB962C8B-B14F-4D97-AF65-F5344CB8AC3E}">
        <p14:creationId xmlns:p14="http://schemas.microsoft.com/office/powerpoint/2010/main" val="4166885475"/>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94346" y="261581"/>
            <a:ext cx="5997054" cy="461665"/>
            <a:chOff x="4782084" y="3952163"/>
            <a:chExt cx="4381010" cy="396261"/>
          </a:xfrm>
        </p:grpSpPr>
        <p:sp>
          <p:nvSpPr>
            <p:cNvPr id="6" name="L-Shape 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82084" y="3952163"/>
              <a:ext cx="4381010" cy="396261"/>
            </a:xfrm>
            <a:prstGeom prst="rect">
              <a:avLst/>
            </a:prstGeom>
            <a:noFill/>
          </p:spPr>
          <p:txBody>
            <a:bodyPr wrap="square" rtlCol="0">
              <a:spAutoFit/>
            </a:bodyPr>
            <a:lstStyle/>
            <a:p>
              <a:pPr algn="ctr"/>
              <a:r>
                <a:rPr lang="en-US" sz="2400" dirty="0"/>
                <a:t>Invest for You – Retirement</a:t>
              </a:r>
            </a:p>
          </p:txBody>
        </p:sp>
      </p:grpSp>
      <p:pic>
        <p:nvPicPr>
          <p:cNvPr id="3" name="Online Media 2" title="Retirement (Invest for You)">
            <a:hlinkClick r:id="" action="ppaction://media"/>
            <a:extLst>
              <a:ext uri="{FF2B5EF4-FFF2-40B4-BE49-F238E27FC236}">
                <a16:creationId xmlns:a16="http://schemas.microsoft.com/office/drawing/2014/main" id="{36C24528-A762-42D4-B75C-1DFAFE87BCFF}"/>
              </a:ext>
            </a:extLst>
          </p:cNvPr>
          <p:cNvPicPr>
            <a:picLocks noRot="1" noChangeAspect="1"/>
          </p:cNvPicPr>
          <p:nvPr>
            <a:videoFile r:link="rId1"/>
          </p:nvPr>
        </p:nvPicPr>
        <p:blipFill>
          <a:blip r:embed="rId4"/>
          <a:stretch>
            <a:fillRect/>
          </a:stretch>
        </p:blipFill>
        <p:spPr>
          <a:xfrm>
            <a:off x="1869433" y="1390323"/>
            <a:ext cx="6096000" cy="3429000"/>
          </a:xfrm>
          <a:prstGeom prst="rect">
            <a:avLst/>
          </a:prstGeom>
        </p:spPr>
      </p:pic>
      <p:sp>
        <p:nvSpPr>
          <p:cNvPr id="8" name="TextBox 7">
            <a:extLst>
              <a:ext uri="{FF2B5EF4-FFF2-40B4-BE49-F238E27FC236}">
                <a16:creationId xmlns:a16="http://schemas.microsoft.com/office/drawing/2014/main" id="{F45A91CC-9D4A-491A-B1A5-978CE55FCD34}"/>
              </a:ext>
            </a:extLst>
          </p:cNvPr>
          <p:cNvSpPr txBox="1"/>
          <p:nvPr/>
        </p:nvSpPr>
        <p:spPr>
          <a:xfrm flipH="1">
            <a:off x="1869433" y="5029200"/>
            <a:ext cx="6690496" cy="1477328"/>
          </a:xfrm>
          <a:prstGeom prst="rect">
            <a:avLst/>
          </a:prstGeom>
          <a:noFill/>
        </p:spPr>
        <p:txBody>
          <a:bodyPr wrap="square" rtlCol="0">
            <a:spAutoFit/>
          </a:bodyPr>
          <a:lstStyle/>
          <a:p>
            <a:r>
              <a:rPr lang="en-US" dirty="0"/>
              <a:t>Play from 1:20 to 2:50</a:t>
            </a:r>
          </a:p>
          <a:p>
            <a:r>
              <a:rPr lang="en-US" dirty="0"/>
              <a:t>Women are more likely to have lower average wages, disruptions for children and parent care, longer lives and lower expected returns.</a:t>
            </a:r>
          </a:p>
          <a:p>
            <a:r>
              <a:rPr lang="en-US" dirty="0"/>
              <a:t>Retirement shortfalls can be lessened by good habits!</a:t>
            </a:r>
          </a:p>
        </p:txBody>
      </p:sp>
    </p:spTree>
    <p:extLst>
      <p:ext uri="{BB962C8B-B14F-4D97-AF65-F5344CB8AC3E}">
        <p14:creationId xmlns:p14="http://schemas.microsoft.com/office/powerpoint/2010/main" val="2246983310"/>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71600" y="230932"/>
            <a:ext cx="3429000" cy="461665"/>
            <a:chOff x="1371600" y="230932"/>
            <a:chExt cx="3429000" cy="4616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461665"/>
            </a:xfrm>
            <a:prstGeom prst="rect">
              <a:avLst/>
            </a:prstGeom>
            <a:noFill/>
          </p:spPr>
          <p:txBody>
            <a:bodyPr wrap="square" rtlCol="0">
              <a:spAutoFit/>
            </a:bodyPr>
            <a:lstStyle/>
            <a:p>
              <a:pPr algn="ctr"/>
              <a:r>
                <a:rPr lang="en-US" sz="2400" dirty="0"/>
                <a:t> Invest for You</a:t>
              </a:r>
            </a:p>
          </p:txBody>
        </p:sp>
      </p:grpSp>
      <p:sp>
        <p:nvSpPr>
          <p:cNvPr id="10" name="Subtitle 2"/>
          <p:cNvSpPr txBox="1">
            <a:spLocks/>
          </p:cNvSpPr>
          <p:nvPr/>
        </p:nvSpPr>
        <p:spPr>
          <a:xfrm>
            <a:off x="1755704" y="4800600"/>
            <a:ext cx="7162799" cy="148235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Understand where you are in the lifecycle and enjoy it</a:t>
            </a:r>
          </a:p>
          <a:p>
            <a:pPr algn="l"/>
            <a:endParaRPr lang="en-US" sz="1600" dirty="0">
              <a:solidFill>
                <a:schemeClr val="tx1"/>
              </a:solidFill>
            </a:endParaRPr>
          </a:p>
          <a:p>
            <a:pPr algn="l"/>
            <a:r>
              <a:rPr lang="en-US" sz="1600" dirty="0">
                <a:solidFill>
                  <a:schemeClr val="tx1"/>
                </a:solidFill>
              </a:rPr>
              <a:t>Each stage has its challenges and your plans will change</a:t>
            </a:r>
          </a:p>
          <a:p>
            <a:pPr algn="l"/>
            <a:endParaRPr lang="en-US" sz="1600" dirty="0">
              <a:solidFill>
                <a:schemeClr val="tx1"/>
              </a:solidFill>
            </a:endParaRPr>
          </a:p>
          <a:p>
            <a:pPr algn="l"/>
            <a:r>
              <a:rPr lang="en-US" sz="1600" dirty="0">
                <a:solidFill>
                  <a:schemeClr val="tx1"/>
                </a:solidFill>
              </a:rPr>
              <a:t>Always keep your head when others are losing theirs, perspective matters</a:t>
            </a:r>
          </a:p>
          <a:p>
            <a:pPr algn="l"/>
            <a:endParaRPr lang="en-US" sz="1400" dirty="0">
              <a:solidFill>
                <a:schemeClr val="tx1"/>
              </a:solidFill>
            </a:endParaRPr>
          </a:p>
          <a:p>
            <a:pPr algn="l"/>
            <a:endParaRPr lang="en-US" sz="1400" dirty="0">
              <a:solidFill>
                <a:schemeClr val="tx1"/>
              </a:solidFill>
            </a:endParaRPr>
          </a:p>
          <a:p>
            <a:pPr algn="l"/>
            <a:endParaRPr lang="en-US" sz="1400" dirty="0">
              <a:solidFill>
                <a:schemeClr val="tx1"/>
              </a:solidFill>
            </a:endParaRPr>
          </a:p>
        </p:txBody>
      </p:sp>
      <p:pic>
        <p:nvPicPr>
          <p:cNvPr id="2052" name="Picture 8" descr="Wise Investing Through the Ye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331" y="713190"/>
            <a:ext cx="7018669" cy="393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ife cycle">
            <a:hlinkClick r:id="" action="ppaction://media"/>
            <a:extLst>
              <a:ext uri="{FF2B5EF4-FFF2-40B4-BE49-F238E27FC236}">
                <a16:creationId xmlns:a16="http://schemas.microsoft.com/office/drawing/2014/main" id="{35CAC0A0-6062-4205-8D36-3BF03D580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10200" y="197218"/>
            <a:ext cx="406400" cy="406400"/>
          </a:xfrm>
          <a:prstGeom prst="rect">
            <a:avLst/>
          </a:prstGeom>
        </p:spPr>
      </p:pic>
    </p:spTree>
    <p:extLst>
      <p:ext uri="{BB962C8B-B14F-4D97-AF65-F5344CB8AC3E}">
        <p14:creationId xmlns:p14="http://schemas.microsoft.com/office/powerpoint/2010/main" val="158314831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700840" y="4922506"/>
            <a:ext cx="7266319" cy="190691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u="sng" dirty="0">
                <a:solidFill>
                  <a:schemeClr val="tx1"/>
                </a:solidFill>
              </a:rPr>
              <a:t>https://investor.gov/</a:t>
            </a:r>
            <a:r>
              <a:rPr lang="en-US" sz="1600" dirty="0">
                <a:solidFill>
                  <a:schemeClr val="tx1"/>
                </a:solidFill>
              </a:rPr>
              <a:t> – Brought to you by The SEC’s Office of Investor Education and Advocacy,  Investor.gov is your online resource to help you invest wisely and avoid fraud</a:t>
            </a:r>
          </a:p>
        </p:txBody>
      </p:sp>
      <p:grpSp>
        <p:nvGrpSpPr>
          <p:cNvPr id="2" name="Group 1"/>
          <p:cNvGrpSpPr/>
          <p:nvPr/>
        </p:nvGrpSpPr>
        <p:grpSpPr>
          <a:xfrm>
            <a:off x="1371600" y="230932"/>
            <a:ext cx="3429000" cy="625565"/>
            <a:chOff x="1371600" y="230932"/>
            <a:chExt cx="3429000" cy="6255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
        <p:nvSpPr>
          <p:cNvPr id="7" name="TextBox 6"/>
          <p:cNvSpPr txBox="1"/>
          <p:nvPr/>
        </p:nvSpPr>
        <p:spPr>
          <a:xfrm>
            <a:off x="1562100" y="990600"/>
            <a:ext cx="7543800" cy="3600986"/>
          </a:xfrm>
          <a:prstGeom prst="rect">
            <a:avLst/>
          </a:prstGeom>
          <a:noFill/>
        </p:spPr>
        <p:txBody>
          <a:bodyPr wrap="square" rtlCol="0">
            <a:spAutoFit/>
          </a:bodyPr>
          <a:lstStyle/>
          <a:p>
            <a:r>
              <a:rPr lang="en-US" dirty="0"/>
              <a:t>SUMMARY</a:t>
            </a:r>
          </a:p>
          <a:p>
            <a:endParaRPr lang="en-US" dirty="0">
              <a:solidFill>
                <a:srgbClr val="204BA0"/>
              </a:solidFill>
            </a:endParaRPr>
          </a:p>
          <a:p>
            <a:pPr marL="285750" indent="-285750">
              <a:buFont typeface="Arial" panose="020B0604020202020204" pitchFamily="34" charset="0"/>
              <a:buChar char="•"/>
            </a:pPr>
            <a:r>
              <a:rPr lang="en-US" sz="1600" dirty="0"/>
              <a:t>Start early, let the miracle of compounding work as hard as you do</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Develop and follow </a:t>
            </a:r>
            <a:r>
              <a:rPr lang="en-US" sz="1600" b="1" i="1" dirty="0"/>
              <a:t>your</a:t>
            </a:r>
            <a:r>
              <a:rPr lang="en-US" sz="1600" dirty="0"/>
              <a:t> plan, update as needed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Diversify between defensive and growth assets to smooth the ride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Invest systematically and automatically (i.e. payroll deduction, auto transfers)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Think long term versus short term (marathon not a sprint)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Take advantage of 401k match, otherwise you are declining a raise!</a:t>
            </a:r>
          </a:p>
          <a:p>
            <a:pPr marL="285750" indent="-285750">
              <a:buFont typeface="Arial" panose="020B0604020202020204" pitchFamily="34" charset="0"/>
              <a:buChar char="•"/>
            </a:pPr>
            <a:endParaRPr lang="en-US" sz="1600" dirty="0"/>
          </a:p>
        </p:txBody>
      </p:sp>
      <p:pic>
        <p:nvPicPr>
          <p:cNvPr id="3" name="Recorded Sound">
            <a:hlinkClick r:id="" action="ppaction://media"/>
            <a:extLst>
              <a:ext uri="{FF2B5EF4-FFF2-40B4-BE49-F238E27FC236}">
                <a16:creationId xmlns:a16="http://schemas.microsoft.com/office/drawing/2014/main" id="{58507CBC-BBD9-4D9E-AFB7-FB0BC93DAF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791200"/>
            <a:ext cx="406400" cy="406400"/>
          </a:xfrm>
          <a:prstGeom prst="rect">
            <a:avLst/>
          </a:prstGeom>
        </p:spPr>
      </p:pic>
    </p:spTree>
    <p:extLst>
      <p:ext uri="{BB962C8B-B14F-4D97-AF65-F5344CB8AC3E}">
        <p14:creationId xmlns:p14="http://schemas.microsoft.com/office/powerpoint/2010/main" val="2166886650"/>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2384733"/>
            <a:ext cx="7032064" cy="1981200"/>
          </a:xfrm>
        </p:spPr>
        <p:txBody>
          <a:bodyPr>
            <a:normAutofit/>
          </a:bodyPr>
          <a:lstStyle/>
          <a:p>
            <a:r>
              <a:rPr lang="en-US" sz="1400" dirty="0">
                <a:solidFill>
                  <a:schemeClr val="tx1"/>
                </a:solidFill>
              </a:rPr>
              <a:t>Thanks to all our sponsors and volunteers for making this possible</a:t>
            </a:r>
          </a:p>
          <a:p>
            <a:endParaRPr lang="en-US" sz="1400" dirty="0">
              <a:solidFill>
                <a:schemeClr val="tx1"/>
              </a:solidFill>
            </a:endParaRPr>
          </a:p>
          <a:p>
            <a:r>
              <a:rPr lang="en-US" sz="1400" dirty="0">
                <a:solidFill>
                  <a:schemeClr val="tx1"/>
                </a:solidFill>
              </a:rPr>
              <a:t>Thanks to CFA Atlanta for support and inspiration as we move forward</a:t>
            </a:r>
          </a:p>
          <a:p>
            <a:endParaRPr lang="en-US" sz="1400" dirty="0">
              <a:solidFill>
                <a:schemeClr val="tx1"/>
              </a:solidFill>
            </a:endParaRPr>
          </a:p>
          <a:p>
            <a:r>
              <a:rPr lang="en-US" sz="1400" dirty="0">
                <a:solidFill>
                  <a:schemeClr val="tx1"/>
                </a:solidFill>
              </a:rPr>
              <a:t>Thanks to the CFA Institute for support and educational materials</a:t>
            </a:r>
          </a:p>
          <a:p>
            <a:endParaRPr lang="en-US" sz="1400" dirty="0">
              <a:solidFill>
                <a:schemeClr val="tx1"/>
              </a:solidFill>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1588" y="1190673"/>
            <a:ext cx="3661965" cy="87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09344" y="4270376"/>
            <a:ext cx="4557914" cy="1631216"/>
          </a:xfrm>
          <a:prstGeom prst="rect">
            <a:avLst/>
          </a:prstGeom>
          <a:noFill/>
        </p:spPr>
        <p:txBody>
          <a:bodyPr wrap="none" rtlCol="0">
            <a:spAutoFit/>
          </a:bodyPr>
          <a:lstStyle/>
          <a:p>
            <a:r>
              <a:rPr lang="en-US" sz="2000" dirty="0">
                <a:solidFill>
                  <a:srgbClr val="6C92CA"/>
                </a:solidFill>
              </a:rPr>
              <a:t>Follow ASFIP Foundation on </a:t>
            </a:r>
          </a:p>
          <a:p>
            <a:endParaRPr lang="en-US" sz="2000" dirty="0">
              <a:solidFill>
                <a:srgbClr val="6C92CA"/>
              </a:solidFill>
            </a:endParaRPr>
          </a:p>
          <a:p>
            <a:r>
              <a:rPr lang="en-US" sz="2000" dirty="0">
                <a:solidFill>
                  <a:srgbClr val="6C92CA"/>
                </a:solidFill>
              </a:rPr>
              <a:t>Online: CFAAtlanta.org/Foundation</a:t>
            </a:r>
          </a:p>
          <a:p>
            <a:endParaRPr lang="en-US" sz="2000" dirty="0">
              <a:solidFill>
                <a:srgbClr val="6C92CA"/>
              </a:solidFill>
            </a:endParaRPr>
          </a:p>
          <a:p>
            <a:r>
              <a:rPr lang="en-US" sz="2000" dirty="0">
                <a:solidFill>
                  <a:srgbClr val="6C92CA"/>
                </a:solidFill>
              </a:rPr>
              <a:t>Email: Foundation@CFAAtlanta.org</a:t>
            </a:r>
            <a:r>
              <a:rPr lang="en-US" sz="2000" dirty="0"/>
              <a:t> </a:t>
            </a:r>
          </a:p>
        </p:txBody>
      </p:sp>
      <p:sp>
        <p:nvSpPr>
          <p:cNvPr id="4" name="AutoShape 2" descr="Image result for linkedin ico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2571" y="4331246"/>
            <a:ext cx="511490" cy="51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6867" y="4333507"/>
            <a:ext cx="568778" cy="56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3119" y="5170301"/>
            <a:ext cx="581962" cy="58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5f222770dea029d7a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0987" y="4309336"/>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3D3264A-FCF4-485A-9DE2-4FDC876C8B58}"/>
              </a:ext>
            </a:extLst>
          </p:cNvPr>
          <p:cNvPicPr>
            <a:picLocks noChangeAspect="1"/>
          </p:cNvPicPr>
          <p:nvPr/>
        </p:nvPicPr>
        <p:blipFill>
          <a:blip r:embed="rId10"/>
          <a:stretch>
            <a:fillRect/>
          </a:stretch>
        </p:blipFill>
        <p:spPr>
          <a:xfrm>
            <a:off x="6706430" y="5205537"/>
            <a:ext cx="509207" cy="511490"/>
          </a:xfrm>
          <a:prstGeom prst="rect">
            <a:avLst/>
          </a:prstGeom>
        </p:spPr>
      </p:pic>
      <p:pic>
        <p:nvPicPr>
          <p:cNvPr id="6" name="Picture 5">
            <a:extLst>
              <a:ext uri="{FF2B5EF4-FFF2-40B4-BE49-F238E27FC236}">
                <a16:creationId xmlns:a16="http://schemas.microsoft.com/office/drawing/2014/main" id="{1CC116F5-63DD-4593-8F7F-6E78C691F8DD}"/>
              </a:ext>
            </a:extLst>
          </p:cNvPr>
          <p:cNvPicPr>
            <a:picLocks noChangeAspect="1"/>
          </p:cNvPicPr>
          <p:nvPr/>
        </p:nvPicPr>
        <p:blipFill>
          <a:blip r:embed="rId11"/>
          <a:stretch>
            <a:fillRect/>
          </a:stretch>
        </p:blipFill>
        <p:spPr>
          <a:xfrm>
            <a:off x="1524000" y="1091504"/>
            <a:ext cx="3593270" cy="1076325"/>
          </a:xfrm>
          <a:prstGeom prst="rect">
            <a:avLst/>
          </a:prstGeom>
        </p:spPr>
      </p:pic>
      <p:pic>
        <p:nvPicPr>
          <p:cNvPr id="7" name="Recorded Sound">
            <a:hlinkClick r:id="" action="ppaction://media"/>
            <a:extLst>
              <a:ext uri="{FF2B5EF4-FFF2-40B4-BE49-F238E27FC236}">
                <a16:creationId xmlns:a16="http://schemas.microsoft.com/office/drawing/2014/main" id="{8325A34E-99BA-4ACC-85CC-0761A22647D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16767682"/>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13"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nvGraphicFramePr>
        <p:xfrm>
          <a:off x="2286000" y="1905000"/>
          <a:ext cx="4836170" cy="2971800"/>
        </p:xfrm>
        <a:graphic>
          <a:graphicData uri="http://schemas.openxmlformats.org/drawingml/2006/table">
            <a:tbl>
              <a:tblPr firstRow="1" bandRow="1">
                <a:effectLst>
                  <a:outerShdw blurRad="50800" dist="38100" dir="2700000" algn="tl" rotWithShape="0">
                    <a:prstClr val="black">
                      <a:alpha val="40000"/>
                    </a:prstClr>
                  </a:outerShdw>
                </a:effectLst>
                <a:tableStyleId>{85BE263C-DBD7-4A20-BB59-AAB30ACAA65A}</a:tableStyleId>
              </a:tblPr>
              <a:tblGrid>
                <a:gridCol w="2819400">
                  <a:extLst>
                    <a:ext uri="{9D8B030D-6E8A-4147-A177-3AD203B41FA5}">
                      <a16:colId xmlns:a16="http://schemas.microsoft.com/office/drawing/2014/main" val="20000"/>
                    </a:ext>
                  </a:extLst>
                </a:gridCol>
                <a:gridCol w="2016770">
                  <a:extLst>
                    <a:ext uri="{9D8B030D-6E8A-4147-A177-3AD203B41FA5}">
                      <a16:colId xmlns:a16="http://schemas.microsoft.com/office/drawing/2014/main" val="20001"/>
                    </a:ext>
                  </a:extLst>
                </a:gridCol>
              </a:tblGrid>
              <a:tr h="838200">
                <a:tc>
                  <a:txBody>
                    <a:bodyPr/>
                    <a:lstStyle/>
                    <a:p>
                      <a:r>
                        <a:rPr lang="en-US" dirty="0"/>
                        <a:t>Monthly Income</a:t>
                      </a:r>
                    </a:p>
                  </a:txBody>
                  <a:tcPr anchor="ctr"/>
                </a:tc>
                <a:tc>
                  <a:txBody>
                    <a:bodyPr/>
                    <a:lstStyle/>
                    <a:p>
                      <a:pPr algn="ctr"/>
                      <a:endParaRPr lang="en-US" dirty="0"/>
                    </a:p>
                    <a:p>
                      <a:pPr algn="ctr"/>
                      <a:r>
                        <a:rPr lang="en-US" dirty="0"/>
                        <a:t>$3,000</a:t>
                      </a:r>
                    </a:p>
                  </a:txBody>
                  <a:tcPr/>
                </a:tc>
                <a:extLst>
                  <a:ext uri="{0D108BD9-81ED-4DB2-BD59-A6C34878D82A}">
                    <a16:rowId xmlns:a16="http://schemas.microsoft.com/office/drawing/2014/main" val="10000"/>
                  </a:ext>
                </a:extLst>
              </a:tr>
              <a:tr h="426720">
                <a:tc>
                  <a:txBody>
                    <a:bodyPr/>
                    <a:lstStyle/>
                    <a:p>
                      <a:r>
                        <a:rPr lang="en-US" dirty="0"/>
                        <a:t>Savings</a:t>
                      </a:r>
                      <a:r>
                        <a:rPr lang="en-US" baseline="0" dirty="0"/>
                        <a:t> (Pay Yourself)</a:t>
                      </a:r>
                      <a:endParaRPr lang="en-US" dirty="0"/>
                    </a:p>
                  </a:txBody>
                  <a:tcPr/>
                </a:tc>
                <a:tc>
                  <a:txBody>
                    <a:bodyPr/>
                    <a:lstStyle/>
                    <a:p>
                      <a:pPr algn="ctr"/>
                      <a:r>
                        <a:rPr lang="en-US" dirty="0"/>
                        <a:t>$600 (20%)</a:t>
                      </a:r>
                    </a:p>
                  </a:txBody>
                  <a:tcPr/>
                </a:tc>
                <a:extLst>
                  <a:ext uri="{0D108BD9-81ED-4DB2-BD59-A6C34878D82A}">
                    <a16:rowId xmlns:a16="http://schemas.microsoft.com/office/drawing/2014/main" val="10001"/>
                  </a:ext>
                </a:extLst>
              </a:tr>
              <a:tr h="426720">
                <a:tc>
                  <a:txBody>
                    <a:bodyPr/>
                    <a:lstStyle/>
                    <a:p>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r h="426720">
                <a:tc>
                  <a:txBody>
                    <a:bodyPr/>
                    <a:lstStyle/>
                    <a:p>
                      <a:r>
                        <a:rPr lang="en-US" dirty="0"/>
                        <a:t>Needs</a:t>
                      </a:r>
                    </a:p>
                  </a:txBody>
                  <a:tcPr/>
                </a:tc>
                <a:tc>
                  <a:txBody>
                    <a:bodyPr/>
                    <a:lstStyle/>
                    <a:p>
                      <a:pPr algn="ctr"/>
                      <a:r>
                        <a:rPr lang="en-US" dirty="0"/>
                        <a:t>$1,500 (50%)</a:t>
                      </a:r>
                    </a:p>
                  </a:txBody>
                  <a:tcPr/>
                </a:tc>
                <a:extLst>
                  <a:ext uri="{0D108BD9-81ED-4DB2-BD59-A6C34878D82A}">
                    <a16:rowId xmlns:a16="http://schemas.microsoft.com/office/drawing/2014/main" val="10003"/>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426720">
                <a:tc>
                  <a:txBody>
                    <a:bodyPr/>
                    <a:lstStyle/>
                    <a:p>
                      <a:r>
                        <a:rPr lang="en-US" dirty="0"/>
                        <a:t>Wants</a:t>
                      </a:r>
                    </a:p>
                  </a:txBody>
                  <a:tcPr/>
                </a:tc>
                <a:tc>
                  <a:txBody>
                    <a:bodyPr/>
                    <a:lstStyle/>
                    <a:p>
                      <a:pPr algn="ctr"/>
                      <a:r>
                        <a:rPr lang="en-US" dirty="0"/>
                        <a:t>$900 (30%)</a:t>
                      </a:r>
                    </a:p>
                  </a:txBody>
                  <a:tcPr/>
                </a:tc>
                <a:extLst>
                  <a:ext uri="{0D108BD9-81ED-4DB2-BD59-A6C34878D82A}">
                    <a16:rowId xmlns:a16="http://schemas.microsoft.com/office/drawing/2014/main" val="10005"/>
                  </a:ext>
                </a:extLst>
              </a:tr>
            </a:tbl>
          </a:graphicData>
        </a:graphic>
      </p:graphicFrame>
      <p:sp>
        <p:nvSpPr>
          <p:cNvPr id="20" name="Rounded Rectangle 19"/>
          <p:cNvSpPr/>
          <p:nvPr/>
        </p:nvSpPr>
        <p:spPr>
          <a:xfrm>
            <a:off x="2286000" y="1091609"/>
            <a:ext cx="4800599" cy="549578"/>
          </a:xfrm>
          <a:prstGeom prst="round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Create Budget</a:t>
            </a:r>
          </a:p>
        </p:txBody>
      </p:sp>
      <p:sp>
        <p:nvSpPr>
          <p:cNvPr id="8" name="TextBox 7"/>
          <p:cNvSpPr txBox="1"/>
          <p:nvPr/>
        </p:nvSpPr>
        <p:spPr>
          <a:xfrm>
            <a:off x="2318061" y="5048210"/>
            <a:ext cx="4811958" cy="646331"/>
          </a:xfrm>
          <a:prstGeom prst="rect">
            <a:avLst/>
          </a:prstGeom>
          <a:noFill/>
        </p:spPr>
        <p:txBody>
          <a:bodyPr wrap="none" rtlCol="0">
            <a:spAutoFit/>
          </a:bodyPr>
          <a:lstStyle/>
          <a:p>
            <a:pPr algn="ctr"/>
            <a:r>
              <a:rPr lang="en-US" b="1" i="1" dirty="0"/>
              <a:t>Guidelines for Life:</a:t>
            </a:r>
          </a:p>
          <a:p>
            <a:r>
              <a:rPr lang="en-US" dirty="0"/>
              <a:t>Savings = 20%, Needs = 50%,  Wants = 30%</a:t>
            </a:r>
          </a:p>
        </p:txBody>
      </p:sp>
      <p:grpSp>
        <p:nvGrpSpPr>
          <p:cNvPr id="9" name="Group 8"/>
          <p:cNvGrpSpPr/>
          <p:nvPr/>
        </p:nvGrpSpPr>
        <p:grpSpPr>
          <a:xfrm>
            <a:off x="762000" y="244327"/>
            <a:ext cx="5997054" cy="461665"/>
            <a:chOff x="4320139" y="3937353"/>
            <a:chExt cx="4381010" cy="396261"/>
          </a:xfrm>
        </p:grpSpPr>
        <p:sp>
          <p:nvSpPr>
            <p:cNvPr id="10" name="L-Shape 9"/>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20139" y="3937353"/>
              <a:ext cx="4381010" cy="396261"/>
            </a:xfrm>
            <a:prstGeom prst="rect">
              <a:avLst/>
            </a:prstGeom>
            <a:noFill/>
          </p:spPr>
          <p:txBody>
            <a:bodyPr wrap="square" rtlCol="0">
              <a:spAutoFit/>
            </a:bodyPr>
            <a:lstStyle/>
            <a:p>
              <a:pPr algn="ctr"/>
              <a:r>
                <a:rPr lang="en-US" sz="2400" dirty="0"/>
                <a:t>Live with Less – Budget</a:t>
              </a:r>
            </a:p>
          </p:txBody>
        </p:sp>
      </p:grpSp>
      <p:pic>
        <p:nvPicPr>
          <p:cNvPr id="2" name="high level">
            <a:hlinkClick r:id="" action="ppaction://media"/>
            <a:extLst>
              <a:ext uri="{FF2B5EF4-FFF2-40B4-BE49-F238E27FC236}">
                <a16:creationId xmlns:a16="http://schemas.microsoft.com/office/drawing/2014/main" id="{88AE1FBF-63C8-4FA5-A46A-83FFB9DCA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766391"/>
            <a:ext cx="406400" cy="406400"/>
          </a:xfrm>
          <a:prstGeom prst="rect">
            <a:avLst/>
          </a:prstGeom>
        </p:spPr>
      </p:pic>
    </p:spTree>
    <p:extLst>
      <p:ext uri="{BB962C8B-B14F-4D97-AF65-F5344CB8AC3E}">
        <p14:creationId xmlns:p14="http://schemas.microsoft.com/office/powerpoint/2010/main" val="23165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nvGraphicFramePr>
        <p:xfrm>
          <a:off x="2286000" y="1828801"/>
          <a:ext cx="4836170" cy="3657600"/>
        </p:xfrm>
        <a:graphic>
          <a:graphicData uri="http://schemas.openxmlformats.org/drawingml/2006/table">
            <a:tbl>
              <a:tblPr firstRow="1" bandRow="1">
                <a:effectLst>
                  <a:outerShdw blurRad="50800" dist="38100" dir="2700000" algn="tl" rotWithShape="0">
                    <a:prstClr val="black">
                      <a:alpha val="40000"/>
                    </a:prstClr>
                  </a:outerShdw>
                </a:effectLst>
                <a:tableStyleId>{85BE263C-DBD7-4A20-BB59-AAB30ACAA65A}</a:tableStyleId>
              </a:tblPr>
              <a:tblGrid>
                <a:gridCol w="3429000">
                  <a:extLst>
                    <a:ext uri="{9D8B030D-6E8A-4147-A177-3AD203B41FA5}">
                      <a16:colId xmlns:a16="http://schemas.microsoft.com/office/drawing/2014/main" val="20000"/>
                    </a:ext>
                  </a:extLst>
                </a:gridCol>
                <a:gridCol w="1407170">
                  <a:extLst>
                    <a:ext uri="{9D8B030D-6E8A-4147-A177-3AD203B41FA5}">
                      <a16:colId xmlns:a16="http://schemas.microsoft.com/office/drawing/2014/main" val="20001"/>
                    </a:ext>
                  </a:extLst>
                </a:gridCol>
              </a:tblGrid>
              <a:tr h="914400">
                <a:tc>
                  <a:txBody>
                    <a:bodyPr/>
                    <a:lstStyle/>
                    <a:p>
                      <a:r>
                        <a:rPr lang="en-US" dirty="0"/>
                        <a:t>Monthly Income</a:t>
                      </a:r>
                    </a:p>
                  </a:txBody>
                  <a:tcPr anchor="ctr"/>
                </a:tc>
                <a:tc>
                  <a:txBody>
                    <a:bodyPr/>
                    <a:lstStyle/>
                    <a:p>
                      <a:pPr algn="ctr"/>
                      <a:endParaRPr lang="en-US" dirty="0"/>
                    </a:p>
                    <a:p>
                      <a:pPr algn="ctr"/>
                      <a:r>
                        <a:rPr lang="en-US" dirty="0"/>
                        <a:t>$3,000</a:t>
                      </a:r>
                    </a:p>
                    <a:p>
                      <a:pPr algn="ctr"/>
                      <a:endParaRPr lang="en-US" dirty="0"/>
                    </a:p>
                  </a:txBody>
                  <a:tcPr anchor="ctr"/>
                </a:tc>
                <a:extLst>
                  <a:ext uri="{0D108BD9-81ED-4DB2-BD59-A6C34878D82A}">
                    <a16:rowId xmlns:a16="http://schemas.microsoft.com/office/drawing/2014/main" val="10000"/>
                  </a:ext>
                </a:extLst>
              </a:tr>
              <a:tr h="365760">
                <a:tc>
                  <a:txBody>
                    <a:bodyPr/>
                    <a:lstStyle/>
                    <a:p>
                      <a:r>
                        <a:rPr lang="en-US" b="1" dirty="0"/>
                        <a:t>Savings (20%)</a:t>
                      </a:r>
                    </a:p>
                  </a:txBody>
                  <a:tcPr/>
                </a:tc>
                <a:tc>
                  <a:txBody>
                    <a:bodyPr/>
                    <a:lstStyle/>
                    <a:p>
                      <a:pPr algn="ctr"/>
                      <a:endParaRPr lang="en-US" dirty="0"/>
                    </a:p>
                  </a:txBody>
                  <a:tcPr/>
                </a:tc>
                <a:extLst>
                  <a:ext uri="{0D108BD9-81ED-4DB2-BD59-A6C34878D82A}">
                    <a16:rowId xmlns:a16="http://schemas.microsoft.com/office/drawing/2014/main" val="10001"/>
                  </a:ext>
                </a:extLst>
              </a:tr>
              <a:tr h="365760">
                <a:tc>
                  <a:txBody>
                    <a:bodyPr/>
                    <a:lstStyle/>
                    <a:p>
                      <a:r>
                        <a:rPr lang="en-US" dirty="0"/>
                        <a:t>  Retirement</a:t>
                      </a:r>
                    </a:p>
                  </a:txBody>
                  <a:tcPr/>
                </a:tc>
                <a:tc>
                  <a:txBody>
                    <a:bodyPr/>
                    <a:lstStyle/>
                    <a:p>
                      <a:pPr algn="ctr"/>
                      <a:r>
                        <a:rPr lang="en-US" dirty="0"/>
                        <a:t>$225</a:t>
                      </a:r>
                    </a:p>
                  </a:txBody>
                  <a:tcPr/>
                </a:tc>
                <a:extLst>
                  <a:ext uri="{0D108BD9-81ED-4DB2-BD59-A6C34878D82A}">
                    <a16:rowId xmlns:a16="http://schemas.microsoft.com/office/drawing/2014/main" val="10002"/>
                  </a:ext>
                </a:extLst>
              </a:tr>
              <a:tr h="365760">
                <a:tc>
                  <a:txBody>
                    <a:bodyPr/>
                    <a:lstStyle/>
                    <a:p>
                      <a:r>
                        <a:rPr lang="en-US" dirty="0"/>
                        <a:t>  Education</a:t>
                      </a:r>
                    </a:p>
                  </a:txBody>
                  <a:tcPr/>
                </a:tc>
                <a:tc>
                  <a:txBody>
                    <a:bodyPr/>
                    <a:lstStyle/>
                    <a:p>
                      <a:pPr algn="ctr"/>
                      <a:r>
                        <a:rPr lang="en-US" dirty="0"/>
                        <a:t>$75</a:t>
                      </a:r>
                    </a:p>
                  </a:txBody>
                  <a:tcPr/>
                </a:tc>
                <a:extLst>
                  <a:ext uri="{0D108BD9-81ED-4DB2-BD59-A6C34878D82A}">
                    <a16:rowId xmlns:a16="http://schemas.microsoft.com/office/drawing/2014/main" val="10003"/>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Reduce</a:t>
                      </a:r>
                      <a:r>
                        <a:rPr lang="en-US" baseline="0" dirty="0"/>
                        <a:t> Debt</a:t>
                      </a:r>
                      <a:endParaRPr lang="en-US" dirty="0"/>
                    </a:p>
                  </a:txBody>
                  <a:tcPr/>
                </a:tc>
                <a:tc>
                  <a:txBody>
                    <a:bodyPr/>
                    <a:lstStyle/>
                    <a:p>
                      <a:pPr algn="ctr"/>
                      <a:r>
                        <a:rPr lang="en-US" dirty="0"/>
                        <a:t>$150</a:t>
                      </a:r>
                    </a:p>
                  </a:txBody>
                  <a:tcPr/>
                </a:tc>
                <a:extLst>
                  <a:ext uri="{0D108BD9-81ED-4DB2-BD59-A6C34878D82A}">
                    <a16:rowId xmlns:a16="http://schemas.microsoft.com/office/drawing/2014/main" val="10004"/>
                  </a:ext>
                </a:extLst>
              </a:tr>
              <a:tr h="365760">
                <a:tc>
                  <a:txBody>
                    <a:bodyPr/>
                    <a:lstStyle/>
                    <a:p>
                      <a:r>
                        <a:rPr lang="en-US" dirty="0"/>
                        <a:t>  Home/Car Fund</a:t>
                      </a:r>
                    </a:p>
                  </a:txBody>
                  <a:tcPr/>
                </a:tc>
                <a:tc>
                  <a:txBody>
                    <a:bodyPr/>
                    <a:lstStyle/>
                    <a:p>
                      <a:pPr algn="ctr"/>
                      <a:r>
                        <a:rPr lang="en-US" dirty="0"/>
                        <a:t>$150</a:t>
                      </a:r>
                    </a:p>
                  </a:txBody>
                  <a:tcPr/>
                </a:tc>
                <a:extLst>
                  <a:ext uri="{0D108BD9-81ED-4DB2-BD59-A6C34878D82A}">
                    <a16:rowId xmlns:a16="http://schemas.microsoft.com/office/drawing/2014/main" val="10005"/>
                  </a:ext>
                </a:extLst>
              </a:tr>
              <a:tr h="914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How you plan</a:t>
                      </a:r>
                      <a:r>
                        <a:rPr lang="en-US" b="1" baseline="0" dirty="0"/>
                        <a:t> future</a:t>
                      </a:r>
                      <a:endParaRPr lang="en-US" b="1" dirty="0"/>
                    </a:p>
                    <a:p>
                      <a:endParaRPr lang="en-US" b="1" dirty="0"/>
                    </a:p>
                  </a:txBody>
                  <a:tcPr anchor="ctr"/>
                </a:tc>
                <a:tc>
                  <a:txBody>
                    <a:bodyPr/>
                    <a:lstStyle/>
                    <a:p>
                      <a:pPr algn="ctr"/>
                      <a:r>
                        <a:rPr lang="en-US" b="1" dirty="0"/>
                        <a:t>$600</a:t>
                      </a:r>
                    </a:p>
                  </a:txBody>
                  <a:tcPr anchor="ctr"/>
                </a:tc>
                <a:extLst>
                  <a:ext uri="{0D108BD9-81ED-4DB2-BD59-A6C34878D82A}">
                    <a16:rowId xmlns:a16="http://schemas.microsoft.com/office/drawing/2014/main" val="10006"/>
                  </a:ext>
                </a:extLst>
              </a:tr>
            </a:tbl>
          </a:graphicData>
        </a:graphic>
      </p:graphicFrame>
      <p:sp>
        <p:nvSpPr>
          <p:cNvPr id="20" name="Rounded Rectangle 19"/>
          <p:cNvSpPr/>
          <p:nvPr/>
        </p:nvSpPr>
        <p:spPr>
          <a:xfrm>
            <a:off x="2286000" y="1066800"/>
            <a:ext cx="4876800" cy="533401"/>
          </a:xfrm>
          <a:prstGeom prst="roundRect">
            <a:avLst/>
          </a:prstGeom>
          <a:solidFill>
            <a:schemeClr val="accent3"/>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Create Future Plan</a:t>
            </a:r>
          </a:p>
        </p:txBody>
      </p:sp>
      <p:grpSp>
        <p:nvGrpSpPr>
          <p:cNvPr id="9" name="Group 8"/>
          <p:cNvGrpSpPr/>
          <p:nvPr/>
        </p:nvGrpSpPr>
        <p:grpSpPr>
          <a:xfrm>
            <a:off x="763479" y="240548"/>
            <a:ext cx="5997054" cy="461665"/>
            <a:chOff x="4321218" y="3934109"/>
            <a:chExt cx="4381010" cy="396261"/>
          </a:xfrm>
        </p:grpSpPr>
        <p:sp>
          <p:nvSpPr>
            <p:cNvPr id="10" name="L-Shape 9"/>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21218" y="3934109"/>
              <a:ext cx="4381010" cy="396261"/>
            </a:xfrm>
            <a:prstGeom prst="rect">
              <a:avLst/>
            </a:prstGeom>
            <a:noFill/>
          </p:spPr>
          <p:txBody>
            <a:bodyPr wrap="square" rtlCol="0">
              <a:spAutoFit/>
            </a:bodyPr>
            <a:lstStyle/>
            <a:p>
              <a:pPr algn="ctr"/>
              <a:r>
                <a:rPr lang="en-US" sz="2400" dirty="0"/>
                <a:t>Live with Less – Budget</a:t>
              </a:r>
            </a:p>
          </p:txBody>
        </p:sp>
      </p:grpSp>
      <p:sp>
        <p:nvSpPr>
          <p:cNvPr id="13" name="TextBox 12"/>
          <p:cNvSpPr txBox="1"/>
          <p:nvPr/>
        </p:nvSpPr>
        <p:spPr>
          <a:xfrm>
            <a:off x="2286000" y="5562600"/>
            <a:ext cx="4811958" cy="646331"/>
          </a:xfrm>
          <a:prstGeom prst="rect">
            <a:avLst/>
          </a:prstGeom>
          <a:noFill/>
        </p:spPr>
        <p:txBody>
          <a:bodyPr wrap="none" rtlCol="0">
            <a:spAutoFit/>
          </a:bodyPr>
          <a:lstStyle/>
          <a:p>
            <a:pPr algn="ctr"/>
            <a:r>
              <a:rPr lang="en-US" b="1" i="1" dirty="0"/>
              <a:t>Guidelines for Life:</a:t>
            </a:r>
          </a:p>
          <a:p>
            <a:r>
              <a:rPr lang="en-US" dirty="0"/>
              <a:t>Savings = 20%, Needs = 50%,  Wants = 30%</a:t>
            </a:r>
          </a:p>
        </p:txBody>
      </p:sp>
    </p:spTree>
    <p:extLst>
      <p:ext uri="{BB962C8B-B14F-4D97-AF65-F5344CB8AC3E}">
        <p14:creationId xmlns:p14="http://schemas.microsoft.com/office/powerpoint/2010/main" val="962349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48a61702-8385-483c-a09d-2304f30c9d6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15816</TotalTime>
  <Words>7598</Words>
  <Application>Microsoft Office PowerPoint</Application>
  <PresentationFormat>On-screen Show (4:3)</PresentationFormat>
  <Paragraphs>933</Paragraphs>
  <Slides>78</Slides>
  <Notes>33</Notes>
  <HiddenSlides>0</HiddenSlides>
  <MMClips>50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Arial</vt:lpstr>
      <vt:lpstr>Calibri</vt:lpstr>
      <vt:lpstr>Century Schoolbook</vt:lpstr>
      <vt:lpstr>Georgia</vt:lpstr>
      <vt:lpstr>Open Sans</vt:lpstr>
      <vt:lpstr>Wingdings</vt:lpstr>
      <vt:lpstr>Wingdings 2</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Invest in You </vt:lpstr>
      <vt:lpstr>PowerPoint Presentation</vt:lpstr>
      <vt:lpstr>PowerPoint Presentation</vt:lpstr>
      <vt:lpstr>PowerPoint Presentation</vt:lpstr>
      <vt:lpstr>Health</vt:lpstr>
      <vt:lpstr>PowerPoint Presentation</vt:lpstr>
      <vt:lpstr>PowerPoint Presentation</vt:lpstr>
      <vt:lpstr>PowerPoint Presentation</vt:lpstr>
      <vt:lpstr>     Invest in You </vt:lpstr>
      <vt:lpstr>PowerPoint Presentation</vt:lpstr>
      <vt:lpstr>PowerPoint Presentation</vt:lpstr>
      <vt:lpstr>PowerPoint Presentation</vt:lpstr>
      <vt:lpstr>PowerPoint Presentation</vt:lpstr>
      <vt:lpstr>PowerPoint Presentation</vt:lpstr>
      <vt:lpstr>PowerPoint Presentation</vt:lpstr>
      <vt:lpstr>Match your Investment time frame and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SunTrust Banks,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Davenport.Stephen.P</dc:creator>
  <cp:lastModifiedBy>stephen davenport</cp:lastModifiedBy>
  <cp:revision>346</cp:revision>
  <dcterms:created xsi:type="dcterms:W3CDTF">2015-05-05T18:54:26Z</dcterms:created>
  <dcterms:modified xsi:type="dcterms:W3CDTF">2020-07-16T18:32:38Z</dcterms:modified>
</cp:coreProperties>
</file>